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1363" r:id="rId1"/>
  </p:sldMasterIdLst>
  <p:notesMasterIdLst>
    <p:notesMasterId r:id="rId20"/>
  </p:notesMasterIdLst>
  <p:sldIdLst>
    <p:sldId id="506" r:id="rId2"/>
    <p:sldId id="827" r:id="rId3"/>
    <p:sldId id="807" r:id="rId4"/>
    <p:sldId id="810" r:id="rId5"/>
    <p:sldId id="830" r:id="rId6"/>
    <p:sldId id="811" r:id="rId7"/>
    <p:sldId id="808" r:id="rId8"/>
    <p:sldId id="809" r:id="rId9"/>
    <p:sldId id="829" r:id="rId10"/>
    <p:sldId id="806" r:id="rId11"/>
    <p:sldId id="828" r:id="rId12"/>
    <p:sldId id="782" r:id="rId13"/>
    <p:sldId id="783" r:id="rId14"/>
    <p:sldId id="784" r:id="rId15"/>
    <p:sldId id="766" r:id="rId16"/>
    <p:sldId id="767" r:id="rId17"/>
    <p:sldId id="768" r:id="rId18"/>
    <p:sldId id="1743" r:id="rId19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304"/>
    <p:restoredTop sz="94141"/>
  </p:normalViewPr>
  <p:slideViewPr>
    <p:cSldViewPr>
      <p:cViewPr varScale="1">
        <p:scale>
          <a:sx n="112" d="100"/>
          <a:sy n="112" d="100"/>
        </p:scale>
        <p:origin x="174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152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>
            <a:extLst>
              <a:ext uri="{FF2B5EF4-FFF2-40B4-BE49-F238E27FC236}">
                <a16:creationId xmlns:a16="http://schemas.microsoft.com/office/drawing/2014/main" id="{9FA8E208-0882-AA6E-6C5F-FBAF281118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2887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74766" name="Text Box 14">
            <a:extLst>
              <a:ext uri="{FF2B5EF4-FFF2-40B4-BE49-F238E27FC236}">
                <a16:creationId xmlns:a16="http://schemas.microsoft.com/office/drawing/2014/main" id="{57078367-74E5-ACD7-24C4-F8EDE6A1D14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7738" cy="47910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74767" name="Text Box 15">
            <a:extLst>
              <a:ext uri="{FF2B5EF4-FFF2-40B4-BE49-F238E27FC236}">
                <a16:creationId xmlns:a16="http://schemas.microsoft.com/office/drawing/2014/main" id="{686DC2DF-C024-5B92-CEE7-DFF12F03B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1800"/>
          </a:p>
        </p:txBody>
      </p:sp>
      <p:sp>
        <p:nvSpPr>
          <p:cNvPr id="74768" name="Text Box 16">
            <a:extLst>
              <a:ext uri="{FF2B5EF4-FFF2-40B4-BE49-F238E27FC236}">
                <a16:creationId xmlns:a16="http://schemas.microsoft.com/office/drawing/2014/main" id="{40CFEEBE-14B4-5BE9-0BFB-FA80DBF85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1800"/>
          </a:p>
        </p:txBody>
      </p:sp>
      <p:sp>
        <p:nvSpPr>
          <p:cNvPr id="74769" name="Text Box 17">
            <a:extLst>
              <a:ext uri="{FF2B5EF4-FFF2-40B4-BE49-F238E27FC236}">
                <a16:creationId xmlns:a16="http://schemas.microsoft.com/office/drawing/2014/main" id="{EF525F1E-B891-45E8-8B18-1D8BC0368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1800"/>
          </a:p>
        </p:txBody>
      </p:sp>
      <p:sp>
        <p:nvSpPr>
          <p:cNvPr id="74770" name="Rectangle 18">
            <a:extLst>
              <a:ext uri="{FF2B5EF4-FFF2-40B4-BE49-F238E27FC236}">
                <a16:creationId xmlns:a16="http://schemas.microsoft.com/office/drawing/2014/main" id="{ECF40CE8-A7F1-E2E1-CD04-03DF1744A8C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59137" cy="512762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0113" algn="l"/>
                <a:tab pos="2894013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56BB52E-84BD-9E41-8AD1-ADA242F877D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 pitchFamily="-109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9663" y="812800"/>
            <a:ext cx="5316537" cy="3986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56BB52E-84BD-9E41-8AD1-ADA242F877D3}" type="slidenum">
              <a:rPr lang="en-GB" altLang="it-IT" smtClean="0"/>
              <a:pPr>
                <a:defRPr/>
              </a:pPr>
              <a:t>4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82927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C7CCC4-7F02-3AFA-092B-B8422CBE5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43221D-68D7-A441-9148-54950FB01361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C36BFF-DF7E-B1B8-2684-878B2407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D22B61-B8C4-7ADA-2A0C-EAD1998A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39FCB4-A996-FF43-A137-9FE45492A3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205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357469-E21B-00E0-2621-6377289A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498030-9EFB-C845-95F4-072EC21349F4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8D5DA4-32FC-2BC6-EDAB-446AF3B9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781CD7-0FBD-0EC7-DDCA-2D914144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A43A58-AC23-2141-9943-9F507A8DEE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057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654DB5-6E1B-01A6-44C5-FD370508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3559EA-CBF3-454E-9EA2-C1722CB2B7B0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EC2E91-1CB7-6055-7C51-99459836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8D6D1-5624-EB09-304D-8C93923B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CC5D9E-612C-4847-8ED9-29C7BE5078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68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04031" y="1763925"/>
            <a:ext cx="9072563" cy="4989036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12C829-C2C4-E53C-82C6-9794F71D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6884988"/>
            <a:ext cx="2352675" cy="523875"/>
          </a:xfrm>
        </p:spPr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336A04-6E10-CEC6-2FC6-834A4B6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4875" y="6884988"/>
            <a:ext cx="3190875" cy="523875"/>
          </a:xfrm>
        </p:spPr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FFEA0F-8117-FD70-E455-2DBF7422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884988"/>
            <a:ext cx="2352675" cy="523875"/>
          </a:xfrm>
        </p:spPr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9325B7-DCE3-584D-8514-6110294F61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923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01C4B0-8807-643A-05AF-EDCBB368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A02884-6B2A-D949-8E46-65005AFEF32F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E3B8DD-762E-D8F2-8CE8-A73A08F2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09C55B-4D7B-0A1A-B5B4-65A9D143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9E464-76EA-4E48-BB59-16EB156C2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694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54FFB6-8936-9839-737A-E9F654FA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C78C6A-4606-974F-8EF6-1ED70EC8FFB8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E04454-F9C2-56DA-4198-FFDC0B96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17CF3A-9AD5-0200-A41D-BCF7AA15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E606A2-9D41-9144-A246-03DBDBA406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460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BB324E-F310-514C-57A7-7A6FDA5B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7CA341-80EC-7A41-A2A1-E1917EB50804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592E76-29A1-6D83-1AAE-6C043454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8C706D-34AC-A78F-A049-034E188A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5529F7-286F-5F45-BD71-9397353577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996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1E3B603-4D18-89DB-7233-2D690734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2D6209-5058-B342-8B09-AE557EAFAF3E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77179CD-9F9C-33C1-291C-290841E2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6E789C2-831B-A3B6-D8A8-5FE80880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A24662-0DE6-9240-8258-B4FE3C55C2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34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09E399-DA64-48BC-52F6-E5E3DF1D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9B93D6-A326-014C-B1DA-ED87E913C2E3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C89357-9FA2-3726-3B45-D98AF6AA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7FA30F-AE60-AEBB-34B5-D0C6A83D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B7D443-E88B-104D-B6F4-685D141307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009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B7157A-C629-E8C9-820C-EC600D23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667335-589F-F04B-BAD1-3F6911EE1563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02B7DD-2DDE-CFF3-E7E6-2EE046D4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27025C-AA9C-1507-DFAD-123B2CAB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84FFC7-D3A5-884F-B9DD-943E56D5B2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522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3A550B-4525-85E1-44E3-9F918D3B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A7D4FF-9A81-E04B-8F03-529C2E612BB0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42DB1A-7F8F-C3BE-6A09-4710A35E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04AE63-9F3B-E0EF-C39D-05FE866A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900840-CB5A-6343-8965-2CA147A489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402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6AD078-A3A7-ADF9-EA0D-6563F1F6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2F9A51-0C88-F541-BE46-F927A05ED26E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F8B7C1-F89E-0DF1-5727-08319F10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A13F0A-1F6A-ACBE-4D77-3C3FC82B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05DC41-C422-1E4C-96B7-ED35C5C5A2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230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titolo 1">
            <a:extLst>
              <a:ext uri="{FF2B5EF4-FFF2-40B4-BE49-F238E27FC236}">
                <a16:creationId xmlns:a16="http://schemas.microsoft.com/office/drawing/2014/main" id="{1ADE9347-2E4D-FD69-1274-3E0A21D719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69635" name="Segnaposto testo 2">
            <a:extLst>
              <a:ext uri="{FF2B5EF4-FFF2-40B4-BE49-F238E27FC236}">
                <a16:creationId xmlns:a16="http://schemas.microsoft.com/office/drawing/2014/main" id="{248C8511-3D21-E3DE-8811-5105C200A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F39A9C-F8E0-8EDC-66A4-CD306AA93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9052B6-D404-7D4B-A215-84FE471C2CFC}" type="datetime1">
              <a:rPr lang="it-IT" altLang="it-IT"/>
              <a:pPr>
                <a:defRPr/>
              </a:pPr>
              <a:t>06/09/22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6AB8AD-6E4D-9A03-9242-1D5852CF5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2A3635-5F7B-0001-E9DF-2477ED55A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33FE21-3CD2-2345-99B3-10BD4B968D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660" r:id="rId1"/>
    <p:sldLayoutId id="2147501661" r:id="rId2"/>
    <p:sldLayoutId id="2147501662" r:id="rId3"/>
    <p:sldLayoutId id="2147501663" r:id="rId4"/>
    <p:sldLayoutId id="2147501664" r:id="rId5"/>
    <p:sldLayoutId id="2147501665" r:id="rId6"/>
    <p:sldLayoutId id="2147501666" r:id="rId7"/>
    <p:sldLayoutId id="2147501667" r:id="rId8"/>
    <p:sldLayoutId id="2147501668" r:id="rId9"/>
    <p:sldLayoutId id="2147501669" r:id="rId10"/>
    <p:sldLayoutId id="2147501670" r:id="rId11"/>
    <p:sldLayoutId id="2147501671" r:id="rId12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25" name="Picture 2" descr="C:\Users\Rodolfo Capanna\Desktop\pisa e universita\074_Stemma-Mediceo.jpg">
            <a:extLst>
              <a:ext uri="{FF2B5EF4-FFF2-40B4-BE49-F238E27FC236}">
                <a16:creationId xmlns:a16="http://schemas.microsoft.com/office/drawing/2014/main" id="{BDFD9941-546B-690B-5968-4F906020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0099675" cy="75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3">
            <a:extLst>
              <a:ext uri="{FF2B5EF4-FFF2-40B4-BE49-F238E27FC236}">
                <a16:creationId xmlns:a16="http://schemas.microsoft.com/office/drawing/2014/main" id="{EF1B8F0A-8EFA-7D02-275E-31D3161DC88C}"/>
              </a:ext>
            </a:extLst>
          </p:cNvPr>
          <p:cNvGrpSpPr/>
          <p:nvPr/>
        </p:nvGrpSpPr>
        <p:grpSpPr>
          <a:xfrm>
            <a:off x="4536256" y="6341143"/>
            <a:ext cx="1184619" cy="1070077"/>
            <a:chOff x="827584" y="620688"/>
            <a:chExt cx="3528392" cy="3096344"/>
          </a:xfrm>
          <a:solidFill>
            <a:schemeClr val="bg1"/>
          </a:solidFill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4C6F231-37AC-7616-29C5-CD6BF6CD677A}"/>
                </a:ext>
              </a:extLst>
            </p:cNvPr>
            <p:cNvSpPr/>
            <p:nvPr/>
          </p:nvSpPr>
          <p:spPr bwMode="auto">
            <a:xfrm>
              <a:off x="827584" y="620688"/>
              <a:ext cx="3528392" cy="309634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6273" eaLnBrk="1" hangingPunct="1"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0000FF"/>
                </a:solidFill>
                <a:latin typeface="Times New Roman" pitchFamily="16" charset="0"/>
                <a:cs typeface="Arial Unicode MS" pitchFamily="34" charset="-128"/>
              </a:endParaRPr>
            </a:p>
          </p:txBody>
        </p:sp>
        <p:pic>
          <p:nvPicPr>
            <p:cNvPr id="6" name="Picture 4" descr="C:\Users\Rodolfo Capanna\Desktop\pisa e universita\118px-Stemma_unipi.png">
              <a:extLst>
                <a:ext uri="{FF2B5EF4-FFF2-40B4-BE49-F238E27FC236}">
                  <a16:creationId xmlns:a16="http://schemas.microsoft.com/office/drawing/2014/main" id="{E0D5BC6B-2DE8-4A97-D350-56DD26C70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1406" y="980728"/>
              <a:ext cx="2448596" cy="2490096"/>
            </a:xfrm>
            <a:prstGeom prst="rect">
              <a:avLst/>
            </a:prstGeom>
            <a:grpFill/>
          </p:spPr>
        </p:pic>
      </p:grpSp>
      <p:sp>
        <p:nvSpPr>
          <p:cNvPr id="448518" name="CasellaDiTesto 1">
            <a:extLst>
              <a:ext uri="{FF2B5EF4-FFF2-40B4-BE49-F238E27FC236}">
                <a16:creationId xmlns:a16="http://schemas.microsoft.com/office/drawing/2014/main" id="{693A4C11-7DD4-51B0-2D83-C3595DBA8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5119688"/>
            <a:ext cx="4954587" cy="5318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lIns="100608" tIns="50307" rIns="100608" bIns="50307">
            <a:spAutoFit/>
          </a:bodyPr>
          <a:lstStyle>
            <a:lvl1pPr defTabSz="1004888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1004888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  <a:defRPr/>
            </a:pPr>
            <a:r>
              <a:rPr lang="en-US" sz="2800" b="1" i="1" dirty="0">
                <a:solidFill>
                  <a:srgbClr val="FFFFFF"/>
                </a:solidFill>
                <a:cs typeface="Arial Unicode MS" pitchFamily="34" charset="-128"/>
              </a:rPr>
              <a:t>Prof. Rodolfo </a:t>
            </a:r>
            <a:r>
              <a:rPr lang="en-US" sz="2800" b="1" i="1" dirty="0" err="1">
                <a:solidFill>
                  <a:srgbClr val="FFFFFF"/>
                </a:solidFill>
                <a:cs typeface="Arial Unicode MS" pitchFamily="34" charset="-128"/>
              </a:rPr>
              <a:t>Capanna</a:t>
            </a:r>
            <a:r>
              <a:rPr lang="en-US" sz="2800" b="1" i="1" dirty="0">
                <a:solidFill>
                  <a:srgbClr val="FFFFFF"/>
                </a:solidFill>
                <a:cs typeface="Arial Unicode MS" pitchFamily="34" charset="-128"/>
              </a:rPr>
              <a:t> M.D.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FD75F1B-C23A-346B-C4A8-412CE45E2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00" y="210647"/>
            <a:ext cx="8186912" cy="10151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100382" tIns="50194" rIns="100382" bIns="50194" anchor="ctr"/>
          <a:lstStyle/>
          <a:p>
            <a:pPr defTabSz="1003300">
              <a:buFont typeface="Times New Roman" panose="02020603050405020304" pitchFamily="18" charset="0"/>
              <a:buNone/>
              <a:defRPr/>
            </a:pP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Arial Unicode MS" pitchFamily="34" charset="-128"/>
              </a:rPr>
              <a:t>CRIOTERAPIA  COMPLICAZIONI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Immagine11">
            <a:extLst>
              <a:ext uri="{FF2B5EF4-FFF2-40B4-BE49-F238E27FC236}">
                <a16:creationId xmlns:a16="http://schemas.microsoft.com/office/drawing/2014/main" id="{0BFD030F-19CF-3571-9409-BB4FBCAE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0686" r="3543" b="19968"/>
          <a:stretch>
            <a:fillRect/>
          </a:stretch>
        </p:blipFill>
        <p:spPr bwMode="auto">
          <a:xfrm>
            <a:off x="4896296" y="1547589"/>
            <a:ext cx="4306833" cy="31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EFCC6D-979D-F90C-DEED-91CB250DE0E1}"/>
              </a:ext>
            </a:extLst>
          </p:cNvPr>
          <p:cNvSpPr txBox="1"/>
          <p:nvPr/>
        </p:nvSpPr>
        <p:spPr>
          <a:xfrm>
            <a:off x="503808" y="5868069"/>
            <a:ext cx="8909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Guarigione clinica e radiografica  (4 anni </a:t>
            </a:r>
            <a:r>
              <a:rPr lang="it-IT" sz="2800" b="1" dirty="0" err="1">
                <a:solidFill>
                  <a:schemeClr val="bg1"/>
                </a:solidFill>
              </a:rPr>
              <a:t>followup</a:t>
            </a:r>
            <a:r>
              <a:rPr lang="it-IT" sz="2800" b="1" dirty="0">
                <a:solidFill>
                  <a:schemeClr val="bg1"/>
                </a:solidFill>
              </a:rPr>
              <a:t>).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 Non dolore . Ha ripreso l’attività sportiva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5987DE-02C4-0D4E-7B96-6CB94B2C8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26" b="25235"/>
          <a:stretch/>
        </p:blipFill>
        <p:spPr>
          <a:xfrm>
            <a:off x="803600" y="42724"/>
            <a:ext cx="340485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108CD2-2AEB-6654-1E63-0A02073C3467}"/>
              </a:ext>
            </a:extLst>
          </p:cNvPr>
          <p:cNvSpPr txBox="1"/>
          <p:nvPr/>
        </p:nvSpPr>
        <p:spPr>
          <a:xfrm>
            <a:off x="3528144" y="3131765"/>
            <a:ext cx="2991525" cy="830997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4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CASO # 2</a:t>
            </a:r>
          </a:p>
        </p:txBody>
      </p:sp>
    </p:spTree>
    <p:extLst>
      <p:ext uri="{BB962C8B-B14F-4D97-AF65-F5344CB8AC3E}">
        <p14:creationId xmlns:p14="http://schemas.microsoft.com/office/powerpoint/2010/main" val="201800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5" name="Immagine3">
            <a:extLst>
              <a:ext uri="{FF2B5EF4-FFF2-40B4-BE49-F238E27FC236}">
                <a16:creationId xmlns:a16="http://schemas.microsoft.com/office/drawing/2014/main" id="{5D254DAD-5F12-9254-4966-170156BB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9" t="15981" r="19156" b="7787"/>
          <a:stretch>
            <a:fillRect/>
          </a:stretch>
        </p:blipFill>
        <p:spPr bwMode="auto">
          <a:xfrm>
            <a:off x="6696075" y="1544638"/>
            <a:ext cx="2808288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6" name="Immagine2">
            <a:extLst>
              <a:ext uri="{FF2B5EF4-FFF2-40B4-BE49-F238E27FC236}">
                <a16:creationId xmlns:a16="http://schemas.microsoft.com/office/drawing/2014/main" id="{1F6C7A5E-497C-D651-F9C8-F704C3AA7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t="16534" r="27002" b="21614"/>
          <a:stretch>
            <a:fillRect/>
          </a:stretch>
        </p:blipFill>
        <p:spPr bwMode="auto">
          <a:xfrm>
            <a:off x="3962400" y="1266825"/>
            <a:ext cx="23241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7" name="Immagine1">
            <a:extLst>
              <a:ext uri="{FF2B5EF4-FFF2-40B4-BE49-F238E27FC236}">
                <a16:creationId xmlns:a16="http://schemas.microsoft.com/office/drawing/2014/main" id="{509620DE-C14F-A572-F73C-6158EEBF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2" t="22691" r="8459" b="17458"/>
          <a:stretch>
            <a:fillRect/>
          </a:stretch>
        </p:blipFill>
        <p:spPr bwMode="auto">
          <a:xfrm>
            <a:off x="866775" y="1266825"/>
            <a:ext cx="27828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8" name="CasellaDiTesto 4">
            <a:extLst>
              <a:ext uri="{FF2B5EF4-FFF2-40B4-BE49-F238E27FC236}">
                <a16:creationId xmlns:a16="http://schemas.microsoft.com/office/drawing/2014/main" id="{9856B720-2972-D95D-9630-BBB1737CB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572000"/>
            <a:ext cx="89931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sz="2800" b="1">
                <a:solidFill>
                  <a:schemeClr val="bg1"/>
                </a:solidFill>
              </a:rPr>
              <a:t>Bambina, 12 anni. Si presenta all’attenzione medica</a:t>
            </a:r>
          </a:p>
          <a:p>
            <a:pPr algn="ctr"/>
            <a:r>
              <a:rPr lang="it-IT" altLang="it-IT" sz="2800" b="1">
                <a:solidFill>
                  <a:schemeClr val="bg1"/>
                </a:solidFill>
              </a:rPr>
              <a:t> in seguito a comparsa di gonalgia a sinistra</a:t>
            </a:r>
          </a:p>
          <a:p>
            <a:pPr algn="ctr"/>
            <a:r>
              <a:rPr lang="it-IT" altLang="it-IT" sz="2800" b="1">
                <a:solidFill>
                  <a:schemeClr val="bg1"/>
                </a:solidFill>
              </a:rPr>
              <a:t> con episodi di limitazione funzionale e difficoltà </a:t>
            </a:r>
          </a:p>
          <a:p>
            <a:pPr algn="ctr"/>
            <a:r>
              <a:rPr lang="it-IT" altLang="it-IT" sz="2800" b="1">
                <a:solidFill>
                  <a:schemeClr val="bg1"/>
                </a:solidFill>
              </a:rPr>
              <a:t>alla deambulazione. </a:t>
            </a:r>
          </a:p>
          <a:p>
            <a:pPr algn="ctr"/>
            <a:r>
              <a:rPr lang="it-IT" altLang="it-IT" sz="2800" b="1">
                <a:solidFill>
                  <a:schemeClr val="bg1"/>
                </a:solidFill>
              </a:rPr>
              <a:t>Osteolisi del condilo femorale con distruzione </a:t>
            </a:r>
          </a:p>
          <a:p>
            <a:pPr algn="ctr"/>
            <a:r>
              <a:rPr lang="it-IT" altLang="it-IT" sz="2800" b="1">
                <a:solidFill>
                  <a:schemeClr val="bg1"/>
                </a:solidFill>
              </a:rPr>
              <a:t>assimmetrica della cartilagine di accrescimento</a:t>
            </a:r>
          </a:p>
        </p:txBody>
      </p:sp>
      <p:sp>
        <p:nvSpPr>
          <p:cNvPr id="272389" name="CasellaDiTesto 6">
            <a:extLst>
              <a:ext uri="{FF2B5EF4-FFF2-40B4-BE49-F238E27FC236}">
                <a16:creationId xmlns:a16="http://schemas.microsoft.com/office/drawing/2014/main" id="{FB1F5AD2-3F1C-0588-47DB-BF54DBA97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395288"/>
            <a:ext cx="477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 b="1">
                <a:solidFill>
                  <a:srgbClr val="FFFF00"/>
                </a:solidFill>
              </a:rPr>
              <a:t>Condroblastoma Epifisario</a:t>
            </a:r>
          </a:p>
        </p:txBody>
      </p:sp>
    </p:spTree>
    <p:extLst>
      <p:ext uri="{BB962C8B-B14F-4D97-AF65-F5344CB8AC3E}">
        <p14:creationId xmlns:p14="http://schemas.microsoft.com/office/powerpoint/2010/main" val="184395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09" name="Immagine4">
            <a:extLst>
              <a:ext uri="{FF2B5EF4-FFF2-40B4-BE49-F238E27FC236}">
                <a16:creationId xmlns:a16="http://schemas.microsoft.com/office/drawing/2014/main" id="{78204F80-D6DD-D8CA-9BA7-5D0A1AF8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 r="15213" b="5858"/>
          <a:stretch>
            <a:fillRect/>
          </a:stretch>
        </p:blipFill>
        <p:spPr bwMode="auto">
          <a:xfrm>
            <a:off x="936625" y="1116013"/>
            <a:ext cx="395922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0" name="Immagine5">
            <a:extLst>
              <a:ext uri="{FF2B5EF4-FFF2-40B4-BE49-F238E27FC236}">
                <a16:creationId xmlns:a16="http://schemas.microsoft.com/office/drawing/2014/main" id="{1702461C-3FC6-E590-E100-E2AF356A5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21822" r="15567"/>
          <a:stretch>
            <a:fillRect/>
          </a:stretch>
        </p:blipFill>
        <p:spPr bwMode="auto">
          <a:xfrm>
            <a:off x="5389563" y="1187450"/>
            <a:ext cx="3960812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1" name="CasellaDiTesto 3">
            <a:extLst>
              <a:ext uri="{FF2B5EF4-FFF2-40B4-BE49-F238E27FC236}">
                <a16:creationId xmlns:a16="http://schemas.microsoft.com/office/drawing/2014/main" id="{D0D5856B-CF66-A29A-DD13-63D1C7C0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364163"/>
            <a:ext cx="84153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 b="1">
                <a:solidFill>
                  <a:schemeClr val="bg1"/>
                </a:solidFill>
              </a:rPr>
              <a:t>Curettage con sacrificio parziale della carilagine</a:t>
            </a:r>
          </a:p>
          <a:p>
            <a:r>
              <a:rPr lang="it-IT" altLang="it-IT" sz="2800" b="1">
                <a:solidFill>
                  <a:schemeClr val="bg1"/>
                </a:solidFill>
              </a:rPr>
              <a:t> di accrescimento già danneggiata dal tumore.</a:t>
            </a:r>
          </a:p>
          <a:p>
            <a:r>
              <a:rPr lang="it-IT" altLang="it-IT" sz="2800" b="1">
                <a:solidFill>
                  <a:schemeClr val="bg1"/>
                </a:solidFill>
              </a:rPr>
              <a:t>Trattamento crioterapico secondo protocollo</a:t>
            </a:r>
          </a:p>
        </p:txBody>
      </p:sp>
    </p:spTree>
    <p:extLst>
      <p:ext uri="{BB962C8B-B14F-4D97-AF65-F5344CB8AC3E}">
        <p14:creationId xmlns:p14="http://schemas.microsoft.com/office/powerpoint/2010/main" val="20852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3" name="Immagine6">
            <a:extLst>
              <a:ext uri="{FF2B5EF4-FFF2-40B4-BE49-F238E27FC236}">
                <a16:creationId xmlns:a16="http://schemas.microsoft.com/office/drawing/2014/main" id="{2BA1C752-2C15-8BAA-7BB9-1A28276E0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t="2280" r="15430" b="4720"/>
          <a:stretch>
            <a:fillRect/>
          </a:stretch>
        </p:blipFill>
        <p:spPr bwMode="auto">
          <a:xfrm rot="10800000">
            <a:off x="360363" y="323850"/>
            <a:ext cx="4899025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4" name="Immagine8">
            <a:extLst>
              <a:ext uri="{FF2B5EF4-FFF2-40B4-BE49-F238E27FC236}">
                <a16:creationId xmlns:a16="http://schemas.microsoft.com/office/drawing/2014/main" id="{2472849B-7974-6305-DD84-00CBAEA6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38741" r="43030" b="27988"/>
          <a:stretch>
            <a:fillRect/>
          </a:stretch>
        </p:blipFill>
        <p:spPr bwMode="auto">
          <a:xfrm>
            <a:off x="4464050" y="3419475"/>
            <a:ext cx="23733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5" name="Immagine9">
            <a:extLst>
              <a:ext uri="{FF2B5EF4-FFF2-40B4-BE49-F238E27FC236}">
                <a16:creationId xmlns:a16="http://schemas.microsoft.com/office/drawing/2014/main" id="{2B2AC721-4B61-B44D-C36C-E406710E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6" t="30307" r="26003" b="36024"/>
          <a:stretch>
            <a:fillRect/>
          </a:stretch>
        </p:blipFill>
        <p:spPr bwMode="auto">
          <a:xfrm>
            <a:off x="7056438" y="3419475"/>
            <a:ext cx="2736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6" name="CasellaDiTesto 5">
            <a:extLst>
              <a:ext uri="{FF2B5EF4-FFF2-40B4-BE49-F238E27FC236}">
                <a16:creationId xmlns:a16="http://schemas.microsoft.com/office/drawing/2014/main" id="{B35C1D38-EAD8-D6D5-B527-6908E7629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989513"/>
            <a:ext cx="53816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 b="1">
                <a:solidFill>
                  <a:schemeClr val="bg1"/>
                </a:solidFill>
              </a:rPr>
              <a:t>Non è possibile armare </a:t>
            </a:r>
          </a:p>
          <a:p>
            <a:r>
              <a:rPr lang="it-IT" altLang="it-IT" sz="2800" b="1">
                <a:solidFill>
                  <a:schemeClr val="bg1"/>
                </a:solidFill>
              </a:rPr>
              <a:t>la struttura con placca</a:t>
            </a:r>
          </a:p>
          <a:p>
            <a:r>
              <a:rPr lang="it-IT" altLang="it-IT" sz="2800" b="1">
                <a:solidFill>
                  <a:schemeClr val="bg1"/>
                </a:solidFill>
              </a:rPr>
              <a:t>per non danneggiare</a:t>
            </a:r>
          </a:p>
          <a:p>
            <a:r>
              <a:rPr lang="it-IT" altLang="it-IT" sz="2800" b="1">
                <a:solidFill>
                  <a:schemeClr val="bg1"/>
                </a:solidFill>
              </a:rPr>
              <a:t>la parte laterale della</a:t>
            </a:r>
          </a:p>
          <a:p>
            <a:r>
              <a:rPr lang="it-IT" altLang="it-IT" sz="2800" b="1">
                <a:solidFill>
                  <a:schemeClr val="bg1"/>
                </a:solidFill>
              </a:rPr>
              <a:t>cartilagine ancora persistente </a:t>
            </a:r>
          </a:p>
        </p:txBody>
      </p:sp>
      <p:sp>
        <p:nvSpPr>
          <p:cNvPr id="274437" name="CasellaDiTesto 6">
            <a:extLst>
              <a:ext uri="{FF2B5EF4-FFF2-40B4-BE49-F238E27FC236}">
                <a16:creationId xmlns:a16="http://schemas.microsoft.com/office/drawing/2014/main" id="{AA6F6182-1C47-7501-0407-1BB29CB8A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75" y="882650"/>
            <a:ext cx="45989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sz="2800" b="1" dirty="0">
                <a:solidFill>
                  <a:schemeClr val="bg1"/>
                </a:solidFill>
              </a:rPr>
              <a:t>Riempimento della cavità </a:t>
            </a:r>
          </a:p>
          <a:p>
            <a:pPr algn="ctr"/>
            <a:r>
              <a:rPr lang="it-IT" altLang="it-IT" sz="2800" b="1" dirty="0">
                <a:solidFill>
                  <a:schemeClr val="bg1"/>
                </a:solidFill>
              </a:rPr>
              <a:t>con trapianti </a:t>
            </a:r>
          </a:p>
          <a:p>
            <a:pPr algn="ctr"/>
            <a:r>
              <a:rPr lang="it-IT" altLang="it-IT" sz="2800" b="1" dirty="0" err="1">
                <a:solidFill>
                  <a:schemeClr val="bg1"/>
                </a:solidFill>
              </a:rPr>
              <a:t>corticospongiosi</a:t>
            </a:r>
            <a:r>
              <a:rPr lang="it-IT" altLang="it-IT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26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CC47B5-0EED-91E8-BF0B-3AB1165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4" r="14137"/>
          <a:stretch/>
        </p:blipFill>
        <p:spPr>
          <a:xfrm>
            <a:off x="5472360" y="3563813"/>
            <a:ext cx="4104456" cy="33422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9C1D7E-9747-6BBD-3386-2D14FBEEA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3" r="6123"/>
          <a:stretch/>
        </p:blipFill>
        <p:spPr>
          <a:xfrm>
            <a:off x="647824" y="467469"/>
            <a:ext cx="4287877" cy="38164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68E250-2B29-85AC-F59E-3F2A155061C8}"/>
              </a:ext>
            </a:extLst>
          </p:cNvPr>
          <p:cNvSpPr txBox="1"/>
          <p:nvPr/>
        </p:nvSpPr>
        <p:spPr>
          <a:xfrm>
            <a:off x="5400352" y="875705"/>
            <a:ext cx="37593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Comparsa di frattura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 con separazione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del condilo mediale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 a distanza di 7 mesi </a:t>
            </a: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2F2E83-7830-4977-1AA6-8CA4B7FC9A48}"/>
              </a:ext>
            </a:extLst>
          </p:cNvPr>
          <p:cNvSpPr txBox="1"/>
          <p:nvPr/>
        </p:nvSpPr>
        <p:spPr>
          <a:xfrm>
            <a:off x="1295896" y="4643933"/>
            <a:ext cx="36439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Ancora visibile la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cartilagine di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accrescimento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nel versante laterale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A37F49D-6D17-5DF4-9B94-5CF1E587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76" y="165068"/>
            <a:ext cx="3192480" cy="40053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03F69D0-02F6-9F70-21D1-56F5C461F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36" y="129932"/>
            <a:ext cx="3096344" cy="40756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E0AD16C-8C50-6DBE-3EF2-2E2E6CAE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904" y="4489643"/>
            <a:ext cx="3551560" cy="280204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19DD1C-6E2B-A299-73FA-DB04EC317E7B}"/>
              </a:ext>
            </a:extLst>
          </p:cNvPr>
          <p:cNvSpPr txBox="1"/>
          <p:nvPr/>
        </p:nvSpPr>
        <p:spPr>
          <a:xfrm>
            <a:off x="5161162" y="5003973"/>
            <a:ext cx="4839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Consolidazione spontanea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della frattura a 12 mesi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D793F42-3A1F-EC7F-8884-AB85CAA4F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4" t="3031" r="9889"/>
          <a:stretch/>
        </p:blipFill>
        <p:spPr>
          <a:xfrm>
            <a:off x="1246304" y="323453"/>
            <a:ext cx="3168352" cy="46085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030893F-D332-8E30-28A3-6FECA189D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22" t="37617" r="32854" b="9042"/>
          <a:stretch/>
        </p:blipFill>
        <p:spPr>
          <a:xfrm>
            <a:off x="6582390" y="971525"/>
            <a:ext cx="2448272" cy="472769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4B6424-3C0E-1FC3-8C70-4EDED8152736}"/>
              </a:ext>
            </a:extLst>
          </p:cNvPr>
          <p:cNvSpPr txBox="1"/>
          <p:nvPr/>
        </p:nvSpPr>
        <p:spPr>
          <a:xfrm>
            <a:off x="215776" y="5147989"/>
            <a:ext cx="49167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Dopo  2 anni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a fine accrescimento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fusione del condilo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chiusura della cartilagine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presenza di  grave varismo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048258-070D-DD65-957B-8E7956C5DCC9}"/>
              </a:ext>
            </a:extLst>
          </p:cNvPr>
          <p:cNvSpPr txBox="1"/>
          <p:nvPr/>
        </p:nvSpPr>
        <p:spPr>
          <a:xfrm>
            <a:off x="6768504" y="5868069"/>
            <a:ext cx="22621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Osteotomia </a:t>
            </a:r>
          </a:p>
          <a:p>
            <a:pPr algn="ctr"/>
            <a:r>
              <a:rPr lang="it-IT" sz="2800" b="1" dirty="0" err="1">
                <a:solidFill>
                  <a:schemeClr val="bg1"/>
                </a:solidFill>
              </a:rPr>
              <a:t>valgizzante</a:t>
            </a:r>
            <a:r>
              <a:rPr lang="it-IT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correttiva</a:t>
            </a:r>
          </a:p>
        </p:txBody>
      </p:sp>
      <p:sp>
        <p:nvSpPr>
          <p:cNvPr id="9" name="Freccia destra rientrata 8">
            <a:extLst>
              <a:ext uri="{FF2B5EF4-FFF2-40B4-BE49-F238E27FC236}">
                <a16:creationId xmlns:a16="http://schemas.microsoft.com/office/drawing/2014/main" id="{400C330E-FCC1-9D7E-6A2B-9E9EF0D5D710}"/>
              </a:ext>
            </a:extLst>
          </p:cNvPr>
          <p:cNvSpPr/>
          <p:nvPr/>
        </p:nvSpPr>
        <p:spPr>
          <a:xfrm rot="1408933">
            <a:off x="4714755" y="3060365"/>
            <a:ext cx="1709265" cy="504056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2" name="Picture 7">
            <a:extLst>
              <a:ext uri="{FF2B5EF4-FFF2-40B4-BE49-F238E27FC236}">
                <a16:creationId xmlns:a16="http://schemas.microsoft.com/office/drawing/2014/main" id="{90AFE32A-5930-1D42-9DD8-A5BC0D9B5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93" y="36888"/>
            <a:ext cx="6100238" cy="70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uppo 11">
            <a:extLst>
              <a:ext uri="{FF2B5EF4-FFF2-40B4-BE49-F238E27FC236}">
                <a16:creationId xmlns:a16="http://schemas.microsoft.com/office/drawing/2014/main" id="{B49A707A-B6CD-6FFD-A6AD-5B1C068FA0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2" y="207940"/>
            <a:ext cx="1700927" cy="15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uppo 11">
            <a:extLst>
              <a:ext uri="{FF2B5EF4-FFF2-40B4-BE49-F238E27FC236}">
                <a16:creationId xmlns:a16="http://schemas.microsoft.com/office/drawing/2014/main" id="{EDFA2737-067F-9BF2-4F3C-D82BAEAE12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664" y="207940"/>
            <a:ext cx="1700927" cy="15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52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108CD2-2AEB-6654-1E63-0A02073C3467}"/>
              </a:ext>
            </a:extLst>
          </p:cNvPr>
          <p:cNvSpPr txBox="1"/>
          <p:nvPr/>
        </p:nvSpPr>
        <p:spPr>
          <a:xfrm>
            <a:off x="3528144" y="3131765"/>
            <a:ext cx="2991525" cy="830997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4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CASO </a:t>
            </a:r>
            <a:r>
              <a:rPr lang="it-IT" sz="4800" b="1">
                <a:solidFill>
                  <a:schemeClr val="accent5">
                    <a:lumMod val="20000"/>
                    <a:lumOff val="80000"/>
                  </a:schemeClr>
                </a:solidFill>
              </a:rPr>
              <a:t># 1</a:t>
            </a:r>
            <a:endParaRPr lang="it-IT" sz="4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EDC3CE-6EB2-2620-A181-A71C44380B13}"/>
              </a:ext>
            </a:extLst>
          </p:cNvPr>
          <p:cNvSpPr txBox="1"/>
          <p:nvPr/>
        </p:nvSpPr>
        <p:spPr>
          <a:xfrm>
            <a:off x="2015976" y="683493"/>
            <a:ext cx="6263253" cy="646331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Crioterapia e Complicazioni</a:t>
            </a:r>
          </a:p>
        </p:txBody>
      </p:sp>
    </p:spTree>
    <p:extLst>
      <p:ext uri="{BB962C8B-B14F-4D97-AF65-F5344CB8AC3E}">
        <p14:creationId xmlns:p14="http://schemas.microsoft.com/office/powerpoint/2010/main" val="310981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3CA409-38B3-62BB-A13A-77EF9C7B2E0E}"/>
              </a:ext>
            </a:extLst>
          </p:cNvPr>
          <p:cNvSpPr txBox="1"/>
          <p:nvPr/>
        </p:nvSpPr>
        <p:spPr>
          <a:xfrm>
            <a:off x="647699" y="796127"/>
            <a:ext cx="8785225" cy="6584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  <a:defRPr/>
            </a:pPr>
            <a:r>
              <a:rPr lang="it-IT" sz="2800" b="1" kern="150" dirty="0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                                         Maschio di 34anni calciatore,</a:t>
            </a:r>
          </a:p>
          <a:p>
            <a:pPr algn="just">
              <a:lnSpc>
                <a:spcPct val="115000"/>
              </a:lnSpc>
              <a:spcAft>
                <a:spcPts val="700"/>
              </a:spcAft>
              <a:defRPr/>
            </a:pPr>
            <a:r>
              <a:rPr lang="it-IT" sz="2800" b="1" kern="150" dirty="0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								con  dolore continuo a livello 										della caviglia  senza 	trauma .									     Inizialmente era stato trattato 									per instabilità </a:t>
            </a:r>
            <a:r>
              <a:rPr lang="it-IT" sz="2800" b="1" kern="150" dirty="0" err="1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ligamentosa</a:t>
            </a:r>
            <a:r>
              <a:rPr lang="it-IT" sz="2800" b="1" kern="150" dirty="0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 del comparto </a:t>
            </a:r>
            <a:r>
              <a:rPr lang="it-IT" sz="2800" b="1" kern="150" dirty="0" err="1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antero</a:t>
            </a:r>
            <a:r>
              <a:rPr lang="it-IT" sz="2800" b="1" kern="150" dirty="0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-laterale di intervento di ricostruttivo. Dopo un anno, perdurando il dolore con diagnosi di frattura </a:t>
            </a:r>
            <a:r>
              <a:rPr lang="it-IT" sz="2800" b="1" kern="150" dirty="0" err="1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subtalare</a:t>
            </a:r>
            <a:r>
              <a:rPr lang="it-IT" sz="2800" b="1" kern="150" dirty="0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 , artrosi e </a:t>
            </a:r>
            <a:r>
              <a:rPr lang="it-IT" sz="2800" b="1" kern="150" dirty="0" err="1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impingement</a:t>
            </a:r>
            <a:r>
              <a:rPr lang="it-IT" sz="2800" b="1" kern="150" dirty="0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 anteriore di caviglia fu sottoposto a intervento di artrodesi  astragalo-calcaneare e release dell’</a:t>
            </a:r>
            <a:r>
              <a:rPr lang="it-IT" sz="2800" b="1" kern="150" dirty="0" err="1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impingement</a:t>
            </a:r>
            <a:r>
              <a:rPr lang="it-IT" sz="2800" b="1" kern="150" dirty="0">
                <a:solidFill>
                  <a:schemeClr val="bg1"/>
                </a:solidFill>
                <a:latin typeface="Liberation Serif"/>
                <a:ea typeface="Noto Sans CJK SC Regular"/>
                <a:cs typeface="Lohit Devanagari"/>
              </a:rPr>
              <a:t> per via artroscopica. Continuando il dolore  si presentò alla nostra osservazione. La RNM non era  diagnostica per gli artefatti metallici delle viti usate per l’artrodesi		</a:t>
            </a:r>
          </a:p>
        </p:txBody>
      </p:sp>
      <p:pic>
        <p:nvPicPr>
          <p:cNvPr id="4" name="Immagine3">
            <a:extLst>
              <a:ext uri="{FF2B5EF4-FFF2-40B4-BE49-F238E27FC236}">
                <a16:creationId xmlns:a16="http://schemas.microsoft.com/office/drawing/2014/main" id="{F619A3A3-1289-DF29-2D81-47DA9850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0" t="33344" r="13228" b="27917"/>
          <a:stretch>
            <a:fillRect/>
          </a:stretch>
        </p:blipFill>
        <p:spPr bwMode="auto">
          <a:xfrm>
            <a:off x="791840" y="844085"/>
            <a:ext cx="34462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D4F015-F4FF-6CBB-90A9-37C3F0285B81}"/>
              </a:ext>
            </a:extLst>
          </p:cNvPr>
          <p:cNvSpPr txBox="1"/>
          <p:nvPr/>
        </p:nvSpPr>
        <p:spPr>
          <a:xfrm>
            <a:off x="3096096" y="201867"/>
            <a:ext cx="4408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FF00"/>
                </a:solidFill>
              </a:rPr>
              <a:t>OSTEOBLASTOMA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3" name="Immagine2">
            <a:extLst>
              <a:ext uri="{FF2B5EF4-FFF2-40B4-BE49-F238E27FC236}">
                <a16:creationId xmlns:a16="http://schemas.microsoft.com/office/drawing/2014/main" id="{81991AFC-C8CC-4C5C-8434-7B238B3D7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42520" r="8049" b="8220"/>
          <a:stretch>
            <a:fillRect/>
          </a:stretch>
        </p:blipFill>
        <p:spPr bwMode="auto">
          <a:xfrm>
            <a:off x="262503" y="251446"/>
            <a:ext cx="403921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2">
            <a:extLst>
              <a:ext uri="{FF2B5EF4-FFF2-40B4-BE49-F238E27FC236}">
                <a16:creationId xmlns:a16="http://schemas.microsoft.com/office/drawing/2014/main" id="{016DA254-A765-4F9E-B828-3A2C958F0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t="8266" r="20915" b="7426"/>
          <a:stretch/>
        </p:blipFill>
        <p:spPr bwMode="auto">
          <a:xfrm>
            <a:off x="877956" y="3095761"/>
            <a:ext cx="2808312" cy="42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820C2F-7E68-4C40-7573-6DF7AC1A066B}"/>
              </a:ext>
            </a:extLst>
          </p:cNvPr>
          <p:cNvSpPr txBox="1"/>
          <p:nvPr/>
        </p:nvSpPr>
        <p:spPr>
          <a:xfrm>
            <a:off x="4725942" y="251445"/>
            <a:ext cx="4778872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Dalla revisione degli esami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  RNM fatti in precedenza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(prima dell’artrodesi)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 fu evidenziato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nel seno del tarso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 del tessuto patologico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  passato misconosciuto.</a:t>
            </a: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Venne quindi eseguita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una </a:t>
            </a:r>
            <a:r>
              <a:rPr lang="it-IT" sz="2800" b="1" dirty="0" err="1">
                <a:solidFill>
                  <a:schemeClr val="bg1"/>
                </a:solidFill>
              </a:rPr>
              <a:t>agobiopsia</a:t>
            </a:r>
            <a:r>
              <a:rPr lang="it-IT" sz="2800" b="1" dirty="0">
                <a:solidFill>
                  <a:schemeClr val="bg1"/>
                </a:solidFill>
              </a:rPr>
              <a:t> TC mirata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che dimostrò trattarsi di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 Osteoblastoma,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tumore che giustificava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il dolore continuo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 riferito da oltre 4 anni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68593C5-2F78-D963-5A7C-2284F85F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715" y="842849"/>
            <a:ext cx="5516141" cy="42712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73551BC-C0DF-2233-9F9E-275D5723A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7" r="1976"/>
          <a:stretch/>
        </p:blipFill>
        <p:spPr>
          <a:xfrm>
            <a:off x="143768" y="842849"/>
            <a:ext cx="4080655" cy="42712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A15ADE-BA9E-4214-2113-6B54F8BC9977}"/>
              </a:ext>
            </a:extLst>
          </p:cNvPr>
          <p:cNvSpPr txBox="1"/>
          <p:nvPr/>
        </p:nvSpPr>
        <p:spPr>
          <a:xfrm>
            <a:off x="1655936" y="5436021"/>
            <a:ext cx="62568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Al momento del ricovero è evidente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 area osteolitica dell’astragalo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con invasione del seno tarsico</a:t>
            </a:r>
          </a:p>
        </p:txBody>
      </p:sp>
    </p:spTree>
    <p:extLst>
      <p:ext uri="{BB962C8B-B14F-4D97-AF65-F5344CB8AC3E}">
        <p14:creationId xmlns:p14="http://schemas.microsoft.com/office/powerpoint/2010/main" val="235583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7" name="Immagine1">
            <a:extLst>
              <a:ext uri="{FF2B5EF4-FFF2-40B4-BE49-F238E27FC236}">
                <a16:creationId xmlns:a16="http://schemas.microsoft.com/office/drawing/2014/main" id="{D2CD5F96-A408-87A2-6307-00AF766D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 r="7797" b="24045"/>
          <a:stretch>
            <a:fillRect/>
          </a:stretch>
        </p:blipFill>
        <p:spPr bwMode="auto">
          <a:xfrm rot="16200000">
            <a:off x="1129227" y="-409815"/>
            <a:ext cx="3240360" cy="48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1A3F8B-85F7-80F3-86B7-A96D8A40D3EC}"/>
              </a:ext>
            </a:extLst>
          </p:cNvPr>
          <p:cNvSpPr txBox="1"/>
          <p:nvPr/>
        </p:nvSpPr>
        <p:spPr>
          <a:xfrm>
            <a:off x="4962311" y="4283893"/>
            <a:ext cx="51812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Asportazione del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tessuto patologico.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Controllo </a:t>
            </a:r>
            <a:r>
              <a:rPr lang="it-IT" sz="2800" b="1" dirty="0" err="1">
                <a:solidFill>
                  <a:schemeClr val="bg1"/>
                </a:solidFill>
              </a:rPr>
              <a:t>ampliscopico</a:t>
            </a:r>
            <a:endParaRPr lang="it-IT" sz="2800" b="1" dirty="0">
              <a:solidFill>
                <a:schemeClr val="bg1"/>
              </a:solidFill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del vuoto creatosi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e cauterizzazione della cavità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con Argon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87A58808-1634-9831-55B5-05636A8B7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8095" r="35738" b="13174"/>
          <a:stretch/>
        </p:blipFill>
        <p:spPr bwMode="auto">
          <a:xfrm>
            <a:off x="5777765" y="231647"/>
            <a:ext cx="3898647" cy="355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698" name="Immagine4">
            <a:extLst>
              <a:ext uri="{FF2B5EF4-FFF2-40B4-BE49-F238E27FC236}">
                <a16:creationId xmlns:a16="http://schemas.microsoft.com/office/drawing/2014/main" id="{E40E1971-A8F9-A74E-AF39-25679569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" b="27206"/>
          <a:stretch>
            <a:fillRect/>
          </a:stretch>
        </p:blipFill>
        <p:spPr bwMode="auto">
          <a:xfrm rot="16200000">
            <a:off x="994226" y="3289420"/>
            <a:ext cx="348366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1" name="Immagine5">
            <a:extLst>
              <a:ext uri="{FF2B5EF4-FFF2-40B4-BE49-F238E27FC236}">
                <a16:creationId xmlns:a16="http://schemas.microsoft.com/office/drawing/2014/main" id="{41B29696-E656-87C8-F21F-EF3F4E2FB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67" y="323453"/>
            <a:ext cx="2929063" cy="46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3" name="Immagine7">
            <a:extLst>
              <a:ext uri="{FF2B5EF4-FFF2-40B4-BE49-F238E27FC236}">
                <a16:creationId xmlns:a16="http://schemas.microsoft.com/office/drawing/2014/main" id="{4F0F3242-D903-9391-2AC4-C5ABCB727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9" b="22589"/>
          <a:stretch>
            <a:fillRect/>
          </a:stretch>
        </p:blipFill>
        <p:spPr bwMode="auto">
          <a:xfrm>
            <a:off x="5299779" y="395461"/>
            <a:ext cx="3073079" cy="449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831786-7F79-ED94-EFDB-8DE77CEF3956}"/>
              </a:ext>
            </a:extLst>
          </p:cNvPr>
          <p:cNvSpPr txBox="1"/>
          <p:nvPr/>
        </p:nvSpPr>
        <p:spPr>
          <a:xfrm>
            <a:off x="1151880" y="5147989"/>
            <a:ext cx="81387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Trattamento crioterapico con tre sonde.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Nonostante la protezione delle parti molli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il p. ebbe una sofferenza cutanea con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deiscenza cutanea,  guarita dopo recentazione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5" name="Immagine8">
            <a:extLst>
              <a:ext uri="{FF2B5EF4-FFF2-40B4-BE49-F238E27FC236}">
                <a16:creationId xmlns:a16="http://schemas.microsoft.com/office/drawing/2014/main" id="{D5E1BCB1-520A-0EFB-C07C-3B85A17A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1" r="40800"/>
          <a:stretch>
            <a:fillRect/>
          </a:stretch>
        </p:blipFill>
        <p:spPr bwMode="auto">
          <a:xfrm>
            <a:off x="1381348" y="813221"/>
            <a:ext cx="3685109" cy="502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6" name="Immagine9">
            <a:extLst>
              <a:ext uri="{FF2B5EF4-FFF2-40B4-BE49-F238E27FC236}">
                <a16:creationId xmlns:a16="http://schemas.microsoft.com/office/drawing/2014/main" id="{E1F860E2-C445-61D9-3B18-899CA388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7"/>
          <a:stretch>
            <a:fillRect/>
          </a:stretch>
        </p:blipFill>
        <p:spPr bwMode="auto">
          <a:xfrm>
            <a:off x="5630845" y="790888"/>
            <a:ext cx="3092399" cy="50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90F3AA-2F0B-68C3-3C44-5B33EE3799D7}"/>
              </a:ext>
            </a:extLst>
          </p:cNvPr>
          <p:cNvSpPr txBox="1"/>
          <p:nvPr/>
        </p:nvSpPr>
        <p:spPr>
          <a:xfrm>
            <a:off x="912419" y="6084093"/>
            <a:ext cx="825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Inserimento di trapianto </a:t>
            </a:r>
            <a:r>
              <a:rPr lang="it-IT" sz="2800" b="1" dirty="0" err="1">
                <a:solidFill>
                  <a:schemeClr val="bg1"/>
                </a:solidFill>
              </a:rPr>
              <a:t>tricorticale</a:t>
            </a:r>
            <a:r>
              <a:rPr lang="it-IT" sz="2800" b="1" dirty="0">
                <a:solidFill>
                  <a:schemeClr val="bg1"/>
                </a:solidFill>
              </a:rPr>
              <a:t> nella cavità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EF95A0-3E84-250D-E005-DA2EA5E65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00" y="827509"/>
            <a:ext cx="5472609" cy="410445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2A3641-3E34-C101-1A46-1E798A8F61FF}"/>
              </a:ext>
            </a:extLst>
          </p:cNvPr>
          <p:cNvSpPr txBox="1"/>
          <p:nvPr/>
        </p:nvSpPr>
        <p:spPr>
          <a:xfrm>
            <a:off x="465548" y="5219997"/>
            <a:ext cx="885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Deiscenza della ferita e sofferenza dei tessuti molli</a:t>
            </a:r>
          </a:p>
        </p:txBody>
      </p:sp>
    </p:spTree>
    <p:extLst>
      <p:ext uri="{BB962C8B-B14F-4D97-AF65-F5344CB8AC3E}">
        <p14:creationId xmlns:p14="http://schemas.microsoft.com/office/powerpoint/2010/main" val="3858401522"/>
      </p:ext>
    </p:extLst>
  </p:cSld>
  <p:clrMapOvr>
    <a:masterClrMapping/>
  </p:clrMapOvr>
</p:sld>
</file>

<file path=ppt/theme/theme1.xml><?xml version="1.0" encoding="utf-8"?>
<a:theme xmlns:a="http://schemas.openxmlformats.org/drawingml/2006/main" name="7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6996</TotalTime>
  <Words>425</Words>
  <Application>Microsoft Macintosh PowerPoint</Application>
  <PresentationFormat>Personalizzato</PresentationFormat>
  <Paragraphs>77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Liberation Serif</vt:lpstr>
      <vt:lpstr>Times New Roman</vt:lpstr>
      <vt:lpstr>76_Tema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FIRENZE Corso di laurea specialistica in Medicina e Chirurgia (classe 46/S) Dipartimento di Scienze Chirurgiche e Specialistiche</dc:title>
  <dc:creator>Enrico Capanna</dc:creator>
  <cp:lastModifiedBy>Rodolfo Capanna</cp:lastModifiedBy>
  <cp:revision>405</cp:revision>
  <cp:lastPrinted>1601-01-01T00:00:00Z</cp:lastPrinted>
  <dcterms:created xsi:type="dcterms:W3CDTF">2013-05-20T19:56:11Z</dcterms:created>
  <dcterms:modified xsi:type="dcterms:W3CDTF">2022-09-06T10:18:59Z</dcterms:modified>
</cp:coreProperties>
</file>