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90356" r:id="rId2"/>
    <p:sldMasterId id="2147490369" r:id="rId3"/>
    <p:sldMasterId id="2147491363" r:id="rId4"/>
  </p:sldMasterIdLst>
  <p:notesMasterIdLst>
    <p:notesMasterId r:id="rId47"/>
  </p:notesMasterIdLst>
  <p:sldIdLst>
    <p:sldId id="506" r:id="rId5"/>
    <p:sldId id="340" r:id="rId6"/>
    <p:sldId id="627" r:id="rId7"/>
    <p:sldId id="527" r:id="rId8"/>
    <p:sldId id="628" r:id="rId9"/>
    <p:sldId id="324" r:id="rId10"/>
    <p:sldId id="643" r:id="rId11"/>
    <p:sldId id="582" r:id="rId12"/>
    <p:sldId id="341" r:id="rId13"/>
    <p:sldId id="588" r:id="rId14"/>
    <p:sldId id="310" r:id="rId15"/>
    <p:sldId id="642" r:id="rId16"/>
    <p:sldId id="589" r:id="rId17"/>
    <p:sldId id="343" r:id="rId18"/>
    <p:sldId id="591" r:id="rId19"/>
    <p:sldId id="592" r:id="rId20"/>
    <p:sldId id="345" r:id="rId21"/>
    <p:sldId id="644" r:id="rId22"/>
    <p:sldId id="629" r:id="rId23"/>
    <p:sldId id="631" r:id="rId24"/>
    <p:sldId id="632" r:id="rId25"/>
    <p:sldId id="635" r:id="rId26"/>
    <p:sldId id="645" r:id="rId27"/>
    <p:sldId id="301" r:id="rId28"/>
    <p:sldId id="281" r:id="rId29"/>
    <p:sldId id="282" r:id="rId30"/>
    <p:sldId id="283" r:id="rId31"/>
    <p:sldId id="302" r:id="rId32"/>
    <p:sldId id="315" r:id="rId33"/>
    <p:sldId id="284" r:id="rId34"/>
    <p:sldId id="314" r:id="rId35"/>
    <p:sldId id="313" r:id="rId36"/>
    <p:sldId id="646" r:id="rId37"/>
    <p:sldId id="303" r:id="rId38"/>
    <p:sldId id="304" r:id="rId39"/>
    <p:sldId id="305" r:id="rId40"/>
    <p:sldId id="647" r:id="rId41"/>
    <p:sldId id="307" r:id="rId42"/>
    <p:sldId id="648" r:id="rId43"/>
    <p:sldId id="309" r:id="rId44"/>
    <p:sldId id="311" r:id="rId45"/>
    <p:sldId id="1743" r:id="rId46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840"/>
    <p:restoredTop sz="73952"/>
  </p:normalViewPr>
  <p:slideViewPr>
    <p:cSldViewPr>
      <p:cViewPr varScale="1">
        <p:scale>
          <a:sx n="34" d="100"/>
          <a:sy n="34" d="100"/>
        </p:scale>
        <p:origin x="2176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60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13">
            <a:extLst>
              <a:ext uri="{FF2B5EF4-FFF2-40B4-BE49-F238E27FC236}">
                <a16:creationId xmlns:a16="http://schemas.microsoft.com/office/drawing/2014/main" id="{C5F51D31-1F22-83C4-20D1-CA0B9492A7F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2887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74766" name="Text Box 14">
            <a:extLst>
              <a:ext uri="{FF2B5EF4-FFF2-40B4-BE49-F238E27FC236}">
                <a16:creationId xmlns:a16="http://schemas.microsoft.com/office/drawing/2014/main" id="{A9C81CBC-B917-5983-AB6E-4F4D4051076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7738" cy="4791075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74767" name="Text Box 15">
            <a:extLst>
              <a:ext uri="{FF2B5EF4-FFF2-40B4-BE49-F238E27FC236}">
                <a16:creationId xmlns:a16="http://schemas.microsoft.com/office/drawing/2014/main" id="{70E5DF10-C4E2-DF14-5B85-C148C44DA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74768" name="Text Box 16">
            <a:extLst>
              <a:ext uri="{FF2B5EF4-FFF2-40B4-BE49-F238E27FC236}">
                <a16:creationId xmlns:a16="http://schemas.microsoft.com/office/drawing/2014/main" id="{969153E6-0235-63E7-1FC0-DA4FC40AB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74769" name="Text Box 17">
            <a:extLst>
              <a:ext uri="{FF2B5EF4-FFF2-40B4-BE49-F238E27FC236}">
                <a16:creationId xmlns:a16="http://schemas.microsoft.com/office/drawing/2014/main" id="{35B84805-4A29-7427-CE69-D961899FB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74770" name="Rectangle 18">
            <a:extLst>
              <a:ext uri="{FF2B5EF4-FFF2-40B4-BE49-F238E27FC236}">
                <a16:creationId xmlns:a16="http://schemas.microsoft.com/office/drawing/2014/main" id="{B7051722-93A2-E78C-91D4-C879C2616C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59137" cy="512762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C78C9F6D-BF27-8C41-8814-BF894FF06F2F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ＭＳ Ｐゴシック" pitchFamily="-109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8">
            <a:extLst>
              <a:ext uri="{FF2B5EF4-FFF2-40B4-BE49-F238E27FC236}">
                <a16:creationId xmlns:a16="http://schemas.microsoft.com/office/drawing/2014/main" id="{F937D405-BAC5-A5FE-1EC2-8068B67F95F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EB2EFE1-301D-4C43-BB3D-20E2982FE89B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863235" name="Text Box 1">
            <a:extLst>
              <a:ext uri="{FF2B5EF4-FFF2-40B4-BE49-F238E27FC236}">
                <a16:creationId xmlns:a16="http://schemas.microsoft.com/office/drawing/2014/main" id="{9D104595-5592-13CF-1237-30504F7B8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55EAF82D-4778-E54A-9982-F828BD4E928D}" type="slidenum">
              <a:rPr lang="en-GB" altLang="it-IT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2</a:t>
            </a:fld>
            <a:endParaRPr lang="en-GB" altLang="it-IT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3236" name="Text Box 2">
            <a:extLst>
              <a:ext uri="{FF2B5EF4-FFF2-40B4-BE49-F238E27FC236}">
                <a16:creationId xmlns:a16="http://schemas.microsoft.com/office/drawing/2014/main" id="{A5E043B1-C232-34B7-8AAB-2EBEA98B3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27F5FEDB-D7AE-4644-A4CA-8B0FB20DAC42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2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3237" name="Text Box 3">
            <a:extLst>
              <a:ext uri="{FF2B5EF4-FFF2-40B4-BE49-F238E27FC236}">
                <a16:creationId xmlns:a16="http://schemas.microsoft.com/office/drawing/2014/main" id="{8FF65A4A-F024-2F28-6A68-7ACC4E703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0D766006-248A-A047-AC2A-6AFADEF97F7C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2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3238" name="Text Box 4">
            <a:extLst>
              <a:ext uri="{FF2B5EF4-FFF2-40B4-BE49-F238E27FC236}">
                <a16:creationId xmlns:a16="http://schemas.microsoft.com/office/drawing/2014/main" id="{8CB5B7F1-D6B1-2086-72B4-25AE87791C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3239" name="Text Box 5">
            <a:extLst>
              <a:ext uri="{FF2B5EF4-FFF2-40B4-BE49-F238E27FC236}">
                <a16:creationId xmlns:a16="http://schemas.microsoft.com/office/drawing/2014/main" id="{ED692C29-A99E-2F92-DB01-288D28D039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 trattamento percutaneo viene preferibilmente eseguito sotto controllo TAC ma anche sotto esame 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ampliscopico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  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ecoguidato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. Le sonde vengono collegate con il monitor che registra velocità di discesa della temperatura, livello raggiunto  e durata del trattamento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6537" cy="39862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it-IT" dirty="0"/>
              <a:t>La RMN di controllo a distanza di 3 mesi dimostra l’area necrotica e la zona iperemica infiammatoria circostante.  </a:t>
            </a:r>
            <a:r>
              <a:rPr lang="it-IT" dirty="0">
                <a:highlight>
                  <a:srgbClr val="FFFF00"/>
                </a:highlight>
              </a:rPr>
              <a:t>(FAR VEDERE ALLA ZAMPA)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78C9F6D-BF27-8C41-8814-BF894FF06F2F}" type="slidenum">
              <a:rPr lang="en-GB" altLang="it-IT" smtClean="0"/>
              <a:pPr>
                <a:defRPr/>
              </a:pPr>
              <a:t>11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725089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18">
            <a:extLst>
              <a:ext uri="{FF2B5EF4-FFF2-40B4-BE49-F238E27FC236}">
                <a16:creationId xmlns:a16="http://schemas.microsoft.com/office/drawing/2014/main" id="{53CD4720-AA5E-8248-C1B4-C40CD01154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B479CB8-7431-6A44-B926-1EFCE056D0DB}" type="slidenum">
              <a:rPr kumimoji="0" lang="en-GB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12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3" name="Text Box 1">
            <a:extLst>
              <a:ext uri="{FF2B5EF4-FFF2-40B4-BE49-F238E27FC236}">
                <a16:creationId xmlns:a16="http://schemas.microsoft.com/office/drawing/2014/main" id="{C5846287-E030-0F30-A56D-35AEB10F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909509B-CDC9-6E4E-B72D-760FFB832B9F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12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4" name="Text Box 2">
            <a:extLst>
              <a:ext uri="{FF2B5EF4-FFF2-40B4-BE49-F238E27FC236}">
                <a16:creationId xmlns:a16="http://schemas.microsoft.com/office/drawing/2014/main" id="{83076EFD-7B65-9042-D705-233F0139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37DB50B-98C5-C34A-95B9-AF2FEF5C11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12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5" name="Text Box 3">
            <a:extLst>
              <a:ext uri="{FF2B5EF4-FFF2-40B4-BE49-F238E27FC236}">
                <a16:creationId xmlns:a16="http://schemas.microsoft.com/office/drawing/2014/main" id="{0C7A1D18-C50D-8FA1-8FF6-0DAE865C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7685CD7-CE21-8B40-83F8-C87CEEBBA9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12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6" name="Text Box 4">
            <a:extLst>
              <a:ext uri="{FF2B5EF4-FFF2-40B4-BE49-F238E27FC236}">
                <a16:creationId xmlns:a16="http://schemas.microsoft.com/office/drawing/2014/main" id="{CCB3E950-3919-38B2-CFFF-C26A51309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7" name="Text Box 5">
            <a:extLst>
              <a:ext uri="{FF2B5EF4-FFF2-40B4-BE49-F238E27FC236}">
                <a16:creationId xmlns:a16="http://schemas.microsoft.com/office/drawing/2014/main" id="{CC58A43F-D7B7-F7B4-4D74-D4F3FC078F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033130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6537" cy="39862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Importante recidiva locale intensamente dolente al termine del trattamento chirurgico , radiante e chemioterapico in sarcoma di Ewing pelvico metastatico all’esordio. Lo stato cutaneo non permetteva ulteriori trattamenti chirurgici o radioterapici a scopo palliativo 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78C9F6D-BF27-8C41-8814-BF894FF06F2F}" type="slidenum">
              <a:rPr lang="en-GB" altLang="it-IT" smtClean="0"/>
              <a:pPr>
                <a:defRPr/>
              </a:pPr>
              <a:t>13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113574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18">
            <a:extLst>
              <a:ext uri="{FF2B5EF4-FFF2-40B4-BE49-F238E27FC236}">
                <a16:creationId xmlns:a16="http://schemas.microsoft.com/office/drawing/2014/main" id="{53CD4720-AA5E-8248-C1B4-C40CD01154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B479CB8-7431-6A44-B926-1EFCE056D0DB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14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865283" name="Text Box 1">
            <a:extLst>
              <a:ext uri="{FF2B5EF4-FFF2-40B4-BE49-F238E27FC236}">
                <a16:creationId xmlns:a16="http://schemas.microsoft.com/office/drawing/2014/main" id="{C5846287-E030-0F30-A56D-35AEB10F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4909509B-CDC9-6E4E-B72D-760FFB832B9F}" type="slidenum">
              <a:rPr lang="en-GB" altLang="it-IT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14</a:t>
            </a:fld>
            <a:endParaRPr lang="en-GB" altLang="it-IT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4" name="Text Box 2">
            <a:extLst>
              <a:ext uri="{FF2B5EF4-FFF2-40B4-BE49-F238E27FC236}">
                <a16:creationId xmlns:a16="http://schemas.microsoft.com/office/drawing/2014/main" id="{83076EFD-7B65-9042-D705-233F0139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337DB50B-98C5-C34A-95B9-AF2FEF5C1109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14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5" name="Text Box 3">
            <a:extLst>
              <a:ext uri="{FF2B5EF4-FFF2-40B4-BE49-F238E27FC236}">
                <a16:creationId xmlns:a16="http://schemas.microsoft.com/office/drawing/2014/main" id="{0C7A1D18-C50D-8FA1-8FF6-0DAE865C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97685CD7-CE21-8B40-83F8-C87CEEBBA909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14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6" name="Text Box 4">
            <a:extLst>
              <a:ext uri="{FF2B5EF4-FFF2-40B4-BE49-F238E27FC236}">
                <a16:creationId xmlns:a16="http://schemas.microsoft.com/office/drawing/2014/main" id="{CCB3E950-3919-38B2-CFFF-C26A51309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7" name="Text Box 5">
            <a:extLst>
              <a:ext uri="{FF2B5EF4-FFF2-40B4-BE49-F238E27FC236}">
                <a16:creationId xmlns:a16="http://schemas.microsoft.com/office/drawing/2014/main" id="{CC58A43F-D7B7-F7B4-4D74-D4F3FC078F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 noti l'intensa captazione della recidiva alla PET
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6537" cy="39862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Trattamento  contemporaneo con sonde multiple di vario sotto guida TAC 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78C9F6D-BF27-8C41-8814-BF894FF06F2F}" type="slidenum">
              <a:rPr lang="en-GB" altLang="it-IT" smtClean="0"/>
              <a:pPr>
                <a:defRPr/>
              </a:pPr>
              <a:t>15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9511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6537" cy="39862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sonde sono inserite a fascio, parallele fra loro  , ad una distanza di circa 6 cm l’una dall’altra a coprire tutta la lesione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78C9F6D-BF27-8C41-8814-BF894FF06F2F}" type="slidenum">
              <a:rPr lang="en-GB" altLang="it-IT" smtClean="0"/>
              <a:pPr>
                <a:defRPr/>
              </a:pPr>
              <a:t>16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364546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18">
            <a:extLst>
              <a:ext uri="{FF2B5EF4-FFF2-40B4-BE49-F238E27FC236}">
                <a16:creationId xmlns:a16="http://schemas.microsoft.com/office/drawing/2014/main" id="{BCDE6169-03CC-71FD-F104-F3193B1D23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E60306-5813-114C-BBC0-7A8C2951AD47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869379" name="Text Box 1">
            <a:extLst>
              <a:ext uri="{FF2B5EF4-FFF2-40B4-BE49-F238E27FC236}">
                <a16:creationId xmlns:a16="http://schemas.microsoft.com/office/drawing/2014/main" id="{A239EC21-1AE4-CF7F-9905-DA6CBAC12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30B4D175-4E79-5F41-A534-D734F6B36E1F}" type="slidenum">
              <a:rPr lang="en-GB" altLang="it-IT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17</a:t>
            </a:fld>
            <a:endParaRPr lang="en-GB" altLang="it-IT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9380" name="Text Box 2">
            <a:extLst>
              <a:ext uri="{FF2B5EF4-FFF2-40B4-BE49-F238E27FC236}">
                <a16:creationId xmlns:a16="http://schemas.microsoft.com/office/drawing/2014/main" id="{D93FE3C1-0BBC-4204-A5AA-235CDB13E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2BDD7613-2E61-EA4C-85F0-E7AE27E3EABF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17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9381" name="Text Box 3">
            <a:extLst>
              <a:ext uri="{FF2B5EF4-FFF2-40B4-BE49-F238E27FC236}">
                <a16:creationId xmlns:a16="http://schemas.microsoft.com/office/drawing/2014/main" id="{040DF641-11ED-8A23-65FC-B8942CAC5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EB7AEAA0-173F-654B-A977-6A5D57AAD582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17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9382" name="Text Box 4">
            <a:extLst>
              <a:ext uri="{FF2B5EF4-FFF2-40B4-BE49-F238E27FC236}">
                <a16:creationId xmlns:a16="http://schemas.microsoft.com/office/drawing/2014/main" id="{ED826110-CCDF-51F4-6737-88CAC8BE2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9383" name="Text Box 5">
            <a:extLst>
              <a:ext uri="{FF2B5EF4-FFF2-40B4-BE49-F238E27FC236}">
                <a16:creationId xmlns:a16="http://schemas.microsoft.com/office/drawing/2014/main" id="{BAC9E750-7281-5723-BA7A-10DC376D516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Dopo  crioterapia a scopo palliativo  all’esame di controllo PET  permane solo un piccolo bordo periferico di 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ipercaptazione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mentre la parte centrale risulta completamente priva di segnale e necrotica. Netto miglioramento del dolore
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18">
            <a:extLst>
              <a:ext uri="{FF2B5EF4-FFF2-40B4-BE49-F238E27FC236}">
                <a16:creationId xmlns:a16="http://schemas.microsoft.com/office/drawing/2014/main" id="{53CD4720-AA5E-8248-C1B4-C40CD01154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B479CB8-7431-6A44-B926-1EFCE056D0DB}" type="slidenum">
              <a:rPr kumimoji="0" lang="en-GB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18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3" name="Text Box 1">
            <a:extLst>
              <a:ext uri="{FF2B5EF4-FFF2-40B4-BE49-F238E27FC236}">
                <a16:creationId xmlns:a16="http://schemas.microsoft.com/office/drawing/2014/main" id="{C5846287-E030-0F30-A56D-35AEB10F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909509B-CDC9-6E4E-B72D-760FFB832B9F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18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4" name="Text Box 2">
            <a:extLst>
              <a:ext uri="{FF2B5EF4-FFF2-40B4-BE49-F238E27FC236}">
                <a16:creationId xmlns:a16="http://schemas.microsoft.com/office/drawing/2014/main" id="{83076EFD-7B65-9042-D705-233F0139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37DB50B-98C5-C34A-95B9-AF2FEF5C11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18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5" name="Text Box 3">
            <a:extLst>
              <a:ext uri="{FF2B5EF4-FFF2-40B4-BE49-F238E27FC236}">
                <a16:creationId xmlns:a16="http://schemas.microsoft.com/office/drawing/2014/main" id="{0C7A1D18-C50D-8FA1-8FF6-0DAE865C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7685CD7-CE21-8B40-83F8-C87CEEBBA9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18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6" name="Text Box 4">
            <a:extLst>
              <a:ext uri="{FF2B5EF4-FFF2-40B4-BE49-F238E27FC236}">
                <a16:creationId xmlns:a16="http://schemas.microsoft.com/office/drawing/2014/main" id="{CCB3E950-3919-38B2-CFFF-C26A51309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7" name="Text Box 5">
            <a:extLst>
              <a:ext uri="{FF2B5EF4-FFF2-40B4-BE49-F238E27FC236}">
                <a16:creationId xmlns:a16="http://schemas.microsoft.com/office/drawing/2014/main" id="{CC58A43F-D7B7-F7B4-4D74-D4F3FC078F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763526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18">
            <a:extLst>
              <a:ext uri="{FF2B5EF4-FFF2-40B4-BE49-F238E27FC236}">
                <a16:creationId xmlns:a16="http://schemas.microsoft.com/office/drawing/2014/main" id="{53CD4720-AA5E-8248-C1B4-C40CD01154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B479CB8-7431-6A44-B926-1EFCE056D0DB}" type="slidenum">
              <a:rPr kumimoji="0" lang="en-GB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19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3" name="Text Box 1">
            <a:extLst>
              <a:ext uri="{FF2B5EF4-FFF2-40B4-BE49-F238E27FC236}">
                <a16:creationId xmlns:a16="http://schemas.microsoft.com/office/drawing/2014/main" id="{C5846287-E030-0F30-A56D-35AEB10F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909509B-CDC9-6E4E-B72D-760FFB832B9F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19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4" name="Text Box 2">
            <a:extLst>
              <a:ext uri="{FF2B5EF4-FFF2-40B4-BE49-F238E27FC236}">
                <a16:creationId xmlns:a16="http://schemas.microsoft.com/office/drawing/2014/main" id="{83076EFD-7B65-9042-D705-233F0139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37DB50B-98C5-C34A-95B9-AF2FEF5C11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19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5" name="Text Box 3">
            <a:extLst>
              <a:ext uri="{FF2B5EF4-FFF2-40B4-BE49-F238E27FC236}">
                <a16:creationId xmlns:a16="http://schemas.microsoft.com/office/drawing/2014/main" id="{0C7A1D18-C50D-8FA1-8FF6-0DAE865C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7685CD7-CE21-8B40-83F8-C87CEEBBA9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19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6" name="Text Box 4">
            <a:extLst>
              <a:ext uri="{FF2B5EF4-FFF2-40B4-BE49-F238E27FC236}">
                <a16:creationId xmlns:a16="http://schemas.microsoft.com/office/drawing/2014/main" id="{CCB3E950-3919-38B2-CFFF-C26A51309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7" name="Text Box 5">
            <a:extLst>
              <a:ext uri="{FF2B5EF4-FFF2-40B4-BE49-F238E27FC236}">
                <a16:creationId xmlns:a16="http://schemas.microsoft.com/office/drawing/2014/main" id="{CC58A43F-D7B7-F7B4-4D74-D4F3FC078F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Voluminosa</a:t>
            </a:r>
            <a:r>
              <a:rPr lang="it-IT" altLang="it-IT" baseline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metastasi da osteosarcoma al bacino refrattaria alla </a:t>
            </a:r>
            <a:r>
              <a:rPr lang="it-IT" altLang="it-IT" baseline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chemiotrapia</a:t>
            </a:r>
            <a:r>
              <a:rPr lang="it-IT" altLang="it-IT" baseline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 alla radioterapia.Presenza di vivo dolore e atteggiamento coatto in flessione ed extrarotazione dell’anca.Per le dimensioni notevoli e il contatto coi visceri non fu giudicato idoneo alla </a:t>
            </a:r>
            <a:r>
              <a:rPr lang="it-IT" altLang="it-IT" baseline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adrono</a:t>
            </a:r>
            <a:r>
              <a:rPr lang="it-IT" altLang="it-IT" baseline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terapia 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633358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18">
            <a:extLst>
              <a:ext uri="{FF2B5EF4-FFF2-40B4-BE49-F238E27FC236}">
                <a16:creationId xmlns:a16="http://schemas.microsoft.com/office/drawing/2014/main" id="{53CD4720-AA5E-8248-C1B4-C40CD01154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B479CB8-7431-6A44-B926-1EFCE056D0DB}" type="slidenum">
              <a:rPr kumimoji="0" lang="en-GB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20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3" name="Text Box 1">
            <a:extLst>
              <a:ext uri="{FF2B5EF4-FFF2-40B4-BE49-F238E27FC236}">
                <a16:creationId xmlns:a16="http://schemas.microsoft.com/office/drawing/2014/main" id="{C5846287-E030-0F30-A56D-35AEB10F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909509B-CDC9-6E4E-B72D-760FFB832B9F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20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4" name="Text Box 2">
            <a:extLst>
              <a:ext uri="{FF2B5EF4-FFF2-40B4-BE49-F238E27FC236}">
                <a16:creationId xmlns:a16="http://schemas.microsoft.com/office/drawing/2014/main" id="{83076EFD-7B65-9042-D705-233F0139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37DB50B-98C5-C34A-95B9-AF2FEF5C11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20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5" name="Text Box 3">
            <a:extLst>
              <a:ext uri="{FF2B5EF4-FFF2-40B4-BE49-F238E27FC236}">
                <a16:creationId xmlns:a16="http://schemas.microsoft.com/office/drawing/2014/main" id="{0C7A1D18-C50D-8FA1-8FF6-0DAE865C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7685CD7-CE21-8B40-83F8-C87CEEBBA9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20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6" name="Text Box 4">
            <a:extLst>
              <a:ext uri="{FF2B5EF4-FFF2-40B4-BE49-F238E27FC236}">
                <a16:creationId xmlns:a16="http://schemas.microsoft.com/office/drawing/2014/main" id="{CCB3E950-3919-38B2-CFFF-C26A51309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7" name="Text Box 5">
            <a:extLst>
              <a:ext uri="{FF2B5EF4-FFF2-40B4-BE49-F238E27FC236}">
                <a16:creationId xmlns:a16="http://schemas.microsoft.com/office/drawing/2014/main" id="{CC58A43F-D7B7-F7B4-4D74-D4F3FC078F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</a:t>
            </a:r>
            <a:r>
              <a:rPr lang="it-IT" altLang="it-IT" baseline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paziente venne sottoposto a  crioterapia con scopo palliativo sul dolore e per indurre una necrosi del tumore al fine di stimolare la reazione immunitaria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54650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18">
            <a:extLst>
              <a:ext uri="{FF2B5EF4-FFF2-40B4-BE49-F238E27FC236}">
                <a16:creationId xmlns:a16="http://schemas.microsoft.com/office/drawing/2014/main" id="{37114FBD-F899-B28A-77B6-9BBBE7BE98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D8571B-F731-094D-951D-24F633C890C9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3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906243" name="Text Box 1">
            <a:extLst>
              <a:ext uri="{FF2B5EF4-FFF2-40B4-BE49-F238E27FC236}">
                <a16:creationId xmlns:a16="http://schemas.microsoft.com/office/drawing/2014/main" id="{14526D6F-50D6-C023-1DA5-48DCCDE18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81EF4AA8-7EDE-B44F-9ADA-E9412D01A1B9}" type="slidenum">
              <a:rPr lang="en-GB" altLang="it-IT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3</a:t>
            </a:fld>
            <a:endParaRPr lang="en-GB" altLang="it-IT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06244" name="Text Box 2">
            <a:extLst>
              <a:ext uri="{FF2B5EF4-FFF2-40B4-BE49-F238E27FC236}">
                <a16:creationId xmlns:a16="http://schemas.microsoft.com/office/drawing/2014/main" id="{E07A965D-1A86-0799-5B23-D79BC879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ED9551CF-F07D-7142-89F8-0F566861DED8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3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906245" name="Text Box 3">
            <a:extLst>
              <a:ext uri="{FF2B5EF4-FFF2-40B4-BE49-F238E27FC236}">
                <a16:creationId xmlns:a16="http://schemas.microsoft.com/office/drawing/2014/main" id="{5EA81248-FDD5-D98D-69A7-ECA3A57C4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9EC5A5B8-1F55-E841-98B1-5D40871BB1BB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3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906246" name="Text Box 4">
            <a:extLst>
              <a:ext uri="{FF2B5EF4-FFF2-40B4-BE49-F238E27FC236}">
                <a16:creationId xmlns:a16="http://schemas.microsoft.com/office/drawing/2014/main" id="{370E6719-AC97-2C84-FEAF-26CAC25E5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6247" name="Text Box 5">
            <a:extLst>
              <a:ext uri="{FF2B5EF4-FFF2-40B4-BE49-F238E27FC236}">
                <a16:creationId xmlns:a16="http://schemas.microsoft.com/office/drawing/2014/main" id="{CF396EA4-635C-BC7A-DFD8-6E1C7D4C3F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L'IC 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ball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può essere di dimensioni variabili ed è facilmente visibile alla TAC come area di 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radiolucenza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nelle parti molli</a:t>
            </a:r>
          </a:p>
        </p:txBody>
      </p:sp>
    </p:spTree>
    <p:extLst>
      <p:ext uri="{BB962C8B-B14F-4D97-AF65-F5344CB8AC3E}">
        <p14:creationId xmlns:p14="http://schemas.microsoft.com/office/powerpoint/2010/main" val="650539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18">
            <a:extLst>
              <a:ext uri="{FF2B5EF4-FFF2-40B4-BE49-F238E27FC236}">
                <a16:creationId xmlns:a16="http://schemas.microsoft.com/office/drawing/2014/main" id="{53CD4720-AA5E-8248-C1B4-C40CD01154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B479CB8-7431-6A44-B926-1EFCE056D0DB}" type="slidenum">
              <a:rPr kumimoji="0" lang="en-GB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21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3" name="Text Box 1">
            <a:extLst>
              <a:ext uri="{FF2B5EF4-FFF2-40B4-BE49-F238E27FC236}">
                <a16:creationId xmlns:a16="http://schemas.microsoft.com/office/drawing/2014/main" id="{C5846287-E030-0F30-A56D-35AEB10F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909509B-CDC9-6E4E-B72D-760FFB832B9F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21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4" name="Text Box 2">
            <a:extLst>
              <a:ext uri="{FF2B5EF4-FFF2-40B4-BE49-F238E27FC236}">
                <a16:creationId xmlns:a16="http://schemas.microsoft.com/office/drawing/2014/main" id="{83076EFD-7B65-9042-D705-233F0139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37DB50B-98C5-C34A-95B9-AF2FEF5C11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21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5" name="Text Box 3">
            <a:extLst>
              <a:ext uri="{FF2B5EF4-FFF2-40B4-BE49-F238E27FC236}">
                <a16:creationId xmlns:a16="http://schemas.microsoft.com/office/drawing/2014/main" id="{0C7A1D18-C50D-8FA1-8FF6-0DAE865C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7685CD7-CE21-8B40-83F8-C87CEEBBA9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21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6" name="Text Box 4">
            <a:extLst>
              <a:ext uri="{FF2B5EF4-FFF2-40B4-BE49-F238E27FC236}">
                <a16:creationId xmlns:a16="http://schemas.microsoft.com/office/drawing/2014/main" id="{CCB3E950-3919-38B2-CFFF-C26A51309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7" name="Text Box 5">
            <a:extLst>
              <a:ext uri="{FF2B5EF4-FFF2-40B4-BE49-F238E27FC236}">
                <a16:creationId xmlns:a16="http://schemas.microsoft.com/office/drawing/2014/main" id="{CC58A43F-D7B7-F7B4-4D74-D4F3FC078F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 noti l'intensa captazione della recidiva alla PET
</a:t>
            </a:r>
          </a:p>
        </p:txBody>
      </p:sp>
    </p:spTree>
    <p:extLst>
      <p:ext uri="{BB962C8B-B14F-4D97-AF65-F5344CB8AC3E}">
        <p14:creationId xmlns:p14="http://schemas.microsoft.com/office/powerpoint/2010/main" val="155507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18">
            <a:extLst>
              <a:ext uri="{FF2B5EF4-FFF2-40B4-BE49-F238E27FC236}">
                <a16:creationId xmlns:a16="http://schemas.microsoft.com/office/drawing/2014/main" id="{53CD4720-AA5E-8248-C1B4-C40CD01154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B479CB8-7431-6A44-B926-1EFCE056D0DB}" type="slidenum">
              <a:rPr kumimoji="0" lang="en-GB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22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3" name="Text Box 1">
            <a:extLst>
              <a:ext uri="{FF2B5EF4-FFF2-40B4-BE49-F238E27FC236}">
                <a16:creationId xmlns:a16="http://schemas.microsoft.com/office/drawing/2014/main" id="{C5846287-E030-0F30-A56D-35AEB10F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909509B-CDC9-6E4E-B72D-760FFB832B9F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22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4" name="Text Box 2">
            <a:extLst>
              <a:ext uri="{FF2B5EF4-FFF2-40B4-BE49-F238E27FC236}">
                <a16:creationId xmlns:a16="http://schemas.microsoft.com/office/drawing/2014/main" id="{83076EFD-7B65-9042-D705-233F0139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37DB50B-98C5-C34A-95B9-AF2FEF5C11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22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5" name="Text Box 3">
            <a:extLst>
              <a:ext uri="{FF2B5EF4-FFF2-40B4-BE49-F238E27FC236}">
                <a16:creationId xmlns:a16="http://schemas.microsoft.com/office/drawing/2014/main" id="{0C7A1D18-C50D-8FA1-8FF6-0DAE865C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7685CD7-CE21-8B40-83F8-C87CEEBBA9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22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6" name="Text Box 4">
            <a:extLst>
              <a:ext uri="{FF2B5EF4-FFF2-40B4-BE49-F238E27FC236}">
                <a16:creationId xmlns:a16="http://schemas.microsoft.com/office/drawing/2014/main" id="{CCB3E950-3919-38B2-CFFF-C26A51309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7" name="Text Box 5">
            <a:extLst>
              <a:ext uri="{FF2B5EF4-FFF2-40B4-BE49-F238E27FC236}">
                <a16:creationId xmlns:a16="http://schemas.microsoft.com/office/drawing/2014/main" id="{CC58A43F-D7B7-F7B4-4D74-D4F3FC078F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261224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18">
            <a:extLst>
              <a:ext uri="{FF2B5EF4-FFF2-40B4-BE49-F238E27FC236}">
                <a16:creationId xmlns:a16="http://schemas.microsoft.com/office/drawing/2014/main" id="{53CD4720-AA5E-8248-C1B4-C40CD01154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B479CB8-7431-6A44-B926-1EFCE056D0DB}" type="slidenum">
              <a:rPr kumimoji="0" lang="en-GB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23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3" name="Text Box 1">
            <a:extLst>
              <a:ext uri="{FF2B5EF4-FFF2-40B4-BE49-F238E27FC236}">
                <a16:creationId xmlns:a16="http://schemas.microsoft.com/office/drawing/2014/main" id="{C5846287-E030-0F30-A56D-35AEB10F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909509B-CDC9-6E4E-B72D-760FFB832B9F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23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4" name="Text Box 2">
            <a:extLst>
              <a:ext uri="{FF2B5EF4-FFF2-40B4-BE49-F238E27FC236}">
                <a16:creationId xmlns:a16="http://schemas.microsoft.com/office/drawing/2014/main" id="{83076EFD-7B65-9042-D705-233F0139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37DB50B-98C5-C34A-95B9-AF2FEF5C11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23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5" name="Text Box 3">
            <a:extLst>
              <a:ext uri="{FF2B5EF4-FFF2-40B4-BE49-F238E27FC236}">
                <a16:creationId xmlns:a16="http://schemas.microsoft.com/office/drawing/2014/main" id="{0C7A1D18-C50D-8FA1-8FF6-0DAE865C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7685CD7-CE21-8B40-83F8-C87CEEBBA9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23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6" name="Text Box 4">
            <a:extLst>
              <a:ext uri="{FF2B5EF4-FFF2-40B4-BE49-F238E27FC236}">
                <a16:creationId xmlns:a16="http://schemas.microsoft.com/office/drawing/2014/main" id="{CCB3E950-3919-38B2-CFFF-C26A51309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7" name="Text Box 5">
            <a:extLst>
              <a:ext uri="{FF2B5EF4-FFF2-40B4-BE49-F238E27FC236}">
                <a16:creationId xmlns:a16="http://schemas.microsoft.com/office/drawing/2014/main" id="{CC58A43F-D7B7-F7B4-4D74-D4F3FC078F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 noti l'intensa captazione della recidiva alla PET
</a:t>
            </a:r>
          </a:p>
        </p:txBody>
      </p:sp>
    </p:spTree>
    <p:extLst>
      <p:ext uri="{BB962C8B-B14F-4D97-AF65-F5344CB8AC3E}">
        <p14:creationId xmlns:p14="http://schemas.microsoft.com/office/powerpoint/2010/main" val="421603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18">
            <a:extLst>
              <a:ext uri="{FF2B5EF4-FFF2-40B4-BE49-F238E27FC236}">
                <a16:creationId xmlns:a16="http://schemas.microsoft.com/office/drawing/2014/main" id="{53CD4720-AA5E-8248-C1B4-C40CD01154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B479CB8-7431-6A44-B926-1EFCE056D0DB}" type="slidenum">
              <a:rPr kumimoji="0" lang="en-GB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33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3" name="Text Box 1">
            <a:extLst>
              <a:ext uri="{FF2B5EF4-FFF2-40B4-BE49-F238E27FC236}">
                <a16:creationId xmlns:a16="http://schemas.microsoft.com/office/drawing/2014/main" id="{C5846287-E030-0F30-A56D-35AEB10F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909509B-CDC9-6E4E-B72D-760FFB832B9F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33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4" name="Text Box 2">
            <a:extLst>
              <a:ext uri="{FF2B5EF4-FFF2-40B4-BE49-F238E27FC236}">
                <a16:creationId xmlns:a16="http://schemas.microsoft.com/office/drawing/2014/main" id="{83076EFD-7B65-9042-D705-233F0139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37DB50B-98C5-C34A-95B9-AF2FEF5C11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33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5" name="Text Box 3">
            <a:extLst>
              <a:ext uri="{FF2B5EF4-FFF2-40B4-BE49-F238E27FC236}">
                <a16:creationId xmlns:a16="http://schemas.microsoft.com/office/drawing/2014/main" id="{0C7A1D18-C50D-8FA1-8FF6-0DAE865C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7685CD7-CE21-8B40-83F8-C87CEEBBA9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33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6" name="Text Box 4">
            <a:extLst>
              <a:ext uri="{FF2B5EF4-FFF2-40B4-BE49-F238E27FC236}">
                <a16:creationId xmlns:a16="http://schemas.microsoft.com/office/drawing/2014/main" id="{CCB3E950-3919-38B2-CFFF-C26A51309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7" name="Text Box 5">
            <a:extLst>
              <a:ext uri="{FF2B5EF4-FFF2-40B4-BE49-F238E27FC236}">
                <a16:creationId xmlns:a16="http://schemas.microsoft.com/office/drawing/2014/main" id="{CC58A43F-D7B7-F7B4-4D74-D4F3FC078F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 noti l'intensa captazione della recidiva alla PET
</a:t>
            </a:r>
          </a:p>
        </p:txBody>
      </p:sp>
    </p:spTree>
    <p:extLst>
      <p:ext uri="{BB962C8B-B14F-4D97-AF65-F5344CB8AC3E}">
        <p14:creationId xmlns:p14="http://schemas.microsoft.com/office/powerpoint/2010/main" val="1786465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18">
            <a:extLst>
              <a:ext uri="{FF2B5EF4-FFF2-40B4-BE49-F238E27FC236}">
                <a16:creationId xmlns:a16="http://schemas.microsoft.com/office/drawing/2014/main" id="{53CD4720-AA5E-8248-C1B4-C40CD01154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B479CB8-7431-6A44-B926-1EFCE056D0DB}" type="slidenum">
              <a:rPr kumimoji="0" lang="en-GB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37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3" name="Text Box 1">
            <a:extLst>
              <a:ext uri="{FF2B5EF4-FFF2-40B4-BE49-F238E27FC236}">
                <a16:creationId xmlns:a16="http://schemas.microsoft.com/office/drawing/2014/main" id="{C5846287-E030-0F30-A56D-35AEB10F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909509B-CDC9-6E4E-B72D-760FFB832B9F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37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4" name="Text Box 2">
            <a:extLst>
              <a:ext uri="{FF2B5EF4-FFF2-40B4-BE49-F238E27FC236}">
                <a16:creationId xmlns:a16="http://schemas.microsoft.com/office/drawing/2014/main" id="{83076EFD-7B65-9042-D705-233F0139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37DB50B-98C5-C34A-95B9-AF2FEF5C11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37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5" name="Text Box 3">
            <a:extLst>
              <a:ext uri="{FF2B5EF4-FFF2-40B4-BE49-F238E27FC236}">
                <a16:creationId xmlns:a16="http://schemas.microsoft.com/office/drawing/2014/main" id="{0C7A1D18-C50D-8FA1-8FF6-0DAE865C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7685CD7-CE21-8B40-83F8-C87CEEBBA9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37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6" name="Text Box 4">
            <a:extLst>
              <a:ext uri="{FF2B5EF4-FFF2-40B4-BE49-F238E27FC236}">
                <a16:creationId xmlns:a16="http://schemas.microsoft.com/office/drawing/2014/main" id="{CCB3E950-3919-38B2-CFFF-C26A51309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7" name="Text Box 5">
            <a:extLst>
              <a:ext uri="{FF2B5EF4-FFF2-40B4-BE49-F238E27FC236}">
                <a16:creationId xmlns:a16="http://schemas.microsoft.com/office/drawing/2014/main" id="{CC58A43F-D7B7-F7B4-4D74-D4F3FC078F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 noti l'intensa captazione della recidiva alla PET
</a:t>
            </a:r>
          </a:p>
        </p:txBody>
      </p:sp>
    </p:spTree>
    <p:extLst>
      <p:ext uri="{BB962C8B-B14F-4D97-AF65-F5344CB8AC3E}">
        <p14:creationId xmlns:p14="http://schemas.microsoft.com/office/powerpoint/2010/main" val="139030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7">
            <a:extLst>
              <a:ext uri="{FF2B5EF4-FFF2-40B4-BE49-F238E27FC236}">
                <a16:creationId xmlns:a16="http://schemas.microsoft.com/office/drawing/2014/main" id="{1376424F-2582-5D69-C4DF-67DFA3817E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F72989-FD25-7B42-805D-EB36550DDFBE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4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877571" name="Text Box 1">
            <a:extLst>
              <a:ext uri="{FF2B5EF4-FFF2-40B4-BE49-F238E27FC236}">
                <a16:creationId xmlns:a16="http://schemas.microsoft.com/office/drawing/2014/main" id="{B6D46544-46E4-B5E8-C3DC-14DCB82C81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20725"/>
            <a:ext cx="4800600" cy="3600450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7572" name="Text Box 2">
            <a:extLst>
              <a:ext uri="{FF2B5EF4-FFF2-40B4-BE49-F238E27FC236}">
                <a16:creationId xmlns:a16="http://schemas.microsoft.com/office/drawing/2014/main" id="{8768BBBE-1B2B-8DF5-50A2-E7FC2CB56E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A) Lesione secondaria   estesa all’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emicorpo,peduncolo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 apofisi trasversa 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verebrale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B) ben visibile l’»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ice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ball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» che copre tutta la zona interessata C) estensione della necrosi indotta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18">
            <a:extLst>
              <a:ext uri="{FF2B5EF4-FFF2-40B4-BE49-F238E27FC236}">
                <a16:creationId xmlns:a16="http://schemas.microsoft.com/office/drawing/2014/main" id="{33EF304D-1999-4CB2-59E1-A66E5D723B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2FBA36-2F50-A54A-A7CE-4FDF727A8535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5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857091" name="Text Box 1">
            <a:extLst>
              <a:ext uri="{FF2B5EF4-FFF2-40B4-BE49-F238E27FC236}">
                <a16:creationId xmlns:a16="http://schemas.microsoft.com/office/drawing/2014/main" id="{A5D523AB-4ACF-38E7-9895-A8A46EB21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7BBC2AB3-C6F8-B64B-8D86-C41788C615FC}" type="slidenum">
              <a:rPr lang="en-GB" altLang="it-IT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5</a:t>
            </a:fld>
            <a:endParaRPr lang="en-GB" altLang="it-IT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57092" name="Text Box 2">
            <a:extLst>
              <a:ext uri="{FF2B5EF4-FFF2-40B4-BE49-F238E27FC236}">
                <a16:creationId xmlns:a16="http://schemas.microsoft.com/office/drawing/2014/main" id="{D0209660-F36F-7589-3773-D6CC2ADD5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6C6B15F5-2A6A-434C-85A1-B670F8B8558C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5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57093" name="Text Box 3">
            <a:extLst>
              <a:ext uri="{FF2B5EF4-FFF2-40B4-BE49-F238E27FC236}">
                <a16:creationId xmlns:a16="http://schemas.microsoft.com/office/drawing/2014/main" id="{55627B07-E1F8-2CC7-B760-8692653E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A73836BE-AD02-3E43-ACF2-AD59566408CF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5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57094" name="Text Box 4">
            <a:extLst>
              <a:ext uri="{FF2B5EF4-FFF2-40B4-BE49-F238E27FC236}">
                <a16:creationId xmlns:a16="http://schemas.microsoft.com/office/drawing/2014/main" id="{D90F029F-4276-07A6-D5B7-5B2D705CE5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7095" name="Text Box 5">
            <a:extLst>
              <a:ext uri="{FF2B5EF4-FFF2-40B4-BE49-F238E27FC236}">
                <a16:creationId xmlns:a16="http://schemas.microsoft.com/office/drawing/2014/main" id="{D1665FDF-38A9-A0AA-59E2-20B167EA3D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a) Si esegue anestesia con aghi sottili da spinale b) inserzione degli aghi da 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agobiopsia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con il 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trocar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c) asportato il mandrino si inserisce al suo posto la sonda d) penetrazione della sonda nella massa per la profondità stabilita 
</a:t>
            </a:r>
          </a:p>
        </p:txBody>
      </p:sp>
    </p:spTree>
    <p:extLst>
      <p:ext uri="{BB962C8B-B14F-4D97-AF65-F5344CB8AC3E}">
        <p14:creationId xmlns:p14="http://schemas.microsoft.com/office/powerpoint/2010/main" val="345601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18">
            <a:extLst>
              <a:ext uri="{FF2B5EF4-FFF2-40B4-BE49-F238E27FC236}">
                <a16:creationId xmlns:a16="http://schemas.microsoft.com/office/drawing/2014/main" id="{33EF304D-1999-4CB2-59E1-A66E5D723B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2FBA36-2F50-A54A-A7CE-4FDF727A8535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6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857091" name="Text Box 1">
            <a:extLst>
              <a:ext uri="{FF2B5EF4-FFF2-40B4-BE49-F238E27FC236}">
                <a16:creationId xmlns:a16="http://schemas.microsoft.com/office/drawing/2014/main" id="{A5D523AB-4ACF-38E7-9895-A8A46EB21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7BBC2AB3-C6F8-B64B-8D86-C41788C615FC}" type="slidenum">
              <a:rPr lang="en-GB" altLang="it-IT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6</a:t>
            </a:fld>
            <a:endParaRPr lang="en-GB" altLang="it-IT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57092" name="Text Box 2">
            <a:extLst>
              <a:ext uri="{FF2B5EF4-FFF2-40B4-BE49-F238E27FC236}">
                <a16:creationId xmlns:a16="http://schemas.microsoft.com/office/drawing/2014/main" id="{D0209660-F36F-7589-3773-D6CC2ADD5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6C6B15F5-2A6A-434C-85A1-B670F8B8558C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6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57093" name="Text Box 3">
            <a:extLst>
              <a:ext uri="{FF2B5EF4-FFF2-40B4-BE49-F238E27FC236}">
                <a16:creationId xmlns:a16="http://schemas.microsoft.com/office/drawing/2014/main" id="{55627B07-E1F8-2CC7-B760-8692653E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A73836BE-AD02-3E43-ACF2-AD59566408CF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6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57094" name="Text Box 4">
            <a:extLst>
              <a:ext uri="{FF2B5EF4-FFF2-40B4-BE49-F238E27FC236}">
                <a16:creationId xmlns:a16="http://schemas.microsoft.com/office/drawing/2014/main" id="{D90F029F-4276-07A6-D5B7-5B2D705CE5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7095" name="Text Box 5">
            <a:extLst>
              <a:ext uri="{FF2B5EF4-FFF2-40B4-BE49-F238E27FC236}">
                <a16:creationId xmlns:a16="http://schemas.microsoft.com/office/drawing/2014/main" id="{D1665FDF-38A9-A0AA-59E2-20B167EA3D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a) Si esegue anestesia con aghi sottili da spinale b) inserzione degli aghi da 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agobiopsia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con il </a:t>
            </a:r>
            <a:r>
              <a:rPr lang="it-IT" altLang="it-IT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trocar</a:t>
            </a:r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c) asportato il mandrino si inserisce al suo posto la sonda d) penetrazione della sonda nella massa per la profondità stabilita 
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18">
            <a:extLst>
              <a:ext uri="{FF2B5EF4-FFF2-40B4-BE49-F238E27FC236}">
                <a16:creationId xmlns:a16="http://schemas.microsoft.com/office/drawing/2014/main" id="{53CD4720-AA5E-8248-C1B4-C40CD01154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B479CB8-7431-6A44-B926-1EFCE056D0DB}" type="slidenum">
              <a:rPr kumimoji="0" lang="en-GB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7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3" name="Text Box 1">
            <a:extLst>
              <a:ext uri="{FF2B5EF4-FFF2-40B4-BE49-F238E27FC236}">
                <a16:creationId xmlns:a16="http://schemas.microsoft.com/office/drawing/2014/main" id="{C5846287-E030-0F30-A56D-35AEB10F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/>
            </a:pPr>
            <a:fld id="{4909509B-CDC9-6E4E-B72D-760FFB832B9F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0113" algn="l"/>
                  <a:tab pos="2894013" algn="l"/>
                  <a:tab pos="2895600" algn="l"/>
                </a:tabLst>
                <a:defRPr/>
              </a:pPr>
              <a:t>7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5284" name="Text Box 2">
            <a:extLst>
              <a:ext uri="{FF2B5EF4-FFF2-40B4-BE49-F238E27FC236}">
                <a16:creationId xmlns:a16="http://schemas.microsoft.com/office/drawing/2014/main" id="{83076EFD-7B65-9042-D705-233F0139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37DB50B-98C5-C34A-95B9-AF2FEF5C11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5" name="Text Box 3">
            <a:extLst>
              <a:ext uri="{FF2B5EF4-FFF2-40B4-BE49-F238E27FC236}">
                <a16:creationId xmlns:a16="http://schemas.microsoft.com/office/drawing/2014/main" id="{0C7A1D18-C50D-8FA1-8FF6-0DAE865C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7685CD7-CE21-8B40-83F8-C87CEEBBA909}" type="slidenum">
              <a:rPr kumimoji="0" lang="en-GB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anose="020B0604020202020204" pitchFamily="34" charset="-128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</a:t>
            </a:fld>
            <a:endParaRPr kumimoji="0" lang="en-GB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65286" name="Text Box 4">
            <a:extLst>
              <a:ext uri="{FF2B5EF4-FFF2-40B4-BE49-F238E27FC236}">
                <a16:creationId xmlns:a16="http://schemas.microsoft.com/office/drawing/2014/main" id="{CCB3E950-3919-38B2-CFFF-C26A51309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5287" name="Text Box 5">
            <a:extLst>
              <a:ext uri="{FF2B5EF4-FFF2-40B4-BE49-F238E27FC236}">
                <a16:creationId xmlns:a16="http://schemas.microsoft.com/office/drawing/2014/main" id="{CC58A43F-D7B7-F7B4-4D74-D4F3FC078F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891700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6537" cy="39862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Cordoma</a:t>
            </a:r>
            <a:r>
              <a:rPr lang="it-IT" dirty="0"/>
              <a:t> del sacro resecato . Alla RNM sono visibili metastasi multiple alla cresta iliaca posteriore , all’ala del sacro e all’ischio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78C9F6D-BF27-8C41-8814-BF894FF06F2F}" type="slidenum">
              <a:rPr lang="en-GB" altLang="it-IT" smtClean="0"/>
              <a:pPr>
                <a:defRPr/>
              </a:pPr>
              <a:t>8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50286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18">
            <a:extLst>
              <a:ext uri="{FF2B5EF4-FFF2-40B4-BE49-F238E27FC236}">
                <a16:creationId xmlns:a16="http://schemas.microsoft.com/office/drawing/2014/main" id="{52595A9C-1BBD-819F-7C68-7A4D91B1AC9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B9B24F-CD36-EE4E-90C3-BB900E5D234B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9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859139" name="Text Box 1">
            <a:extLst>
              <a:ext uri="{FF2B5EF4-FFF2-40B4-BE49-F238E27FC236}">
                <a16:creationId xmlns:a16="http://schemas.microsoft.com/office/drawing/2014/main" id="{9E5A91E7-284E-8D93-3E36-F32499AA1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42C7AC56-6517-0C49-8CEB-06C494E72FBD}" type="slidenum">
              <a:rPr lang="en-GB" altLang="it-IT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9</a:t>
            </a:fld>
            <a:endParaRPr lang="en-GB" altLang="it-IT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59140" name="Text Box 2">
            <a:extLst>
              <a:ext uri="{FF2B5EF4-FFF2-40B4-BE49-F238E27FC236}">
                <a16:creationId xmlns:a16="http://schemas.microsoft.com/office/drawing/2014/main" id="{DF901578-18ED-E366-7DA7-0A2883E6E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3843BED7-0046-E445-A1CD-E1A9EF603599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9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59141" name="Text Box 3">
            <a:extLst>
              <a:ext uri="{FF2B5EF4-FFF2-40B4-BE49-F238E27FC236}">
                <a16:creationId xmlns:a16="http://schemas.microsoft.com/office/drawing/2014/main" id="{48E76ADE-8390-D384-992D-21A523D80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3D42AA10-E1FA-9D44-A1C2-42CDAB02471E}" type="slidenum">
              <a:rPr lang="en-GB" altLang="it-IT" sz="1400">
                <a:ea typeface="SimSun" panose="02010600030101010101" pitchFamily="2" charset="-122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9</a:t>
            </a:fld>
            <a:endParaRPr lang="en-GB" altLang="it-IT" sz="1400"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59142" name="Text Box 4">
            <a:extLst>
              <a:ext uri="{FF2B5EF4-FFF2-40B4-BE49-F238E27FC236}">
                <a16:creationId xmlns:a16="http://schemas.microsoft.com/office/drawing/2014/main" id="{DB0AF0D0-3279-33BA-BFC1-00A4ED37C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9143" name="Text Box 5">
            <a:extLst>
              <a:ext uri="{FF2B5EF4-FFF2-40B4-BE49-F238E27FC236}">
                <a16:creationId xmlns:a16="http://schemas.microsoft.com/office/drawing/2014/main" id="{CFAB27C8-302D-7C0F-2E95-E83C67252A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Trattamento simultaneo crioterapico percutaneo TAC guidato con due sonde alla cresta iliaca posteriore e una sonda al sacro e una sonda all’ischio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6537" cy="39862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RMN di controllo a distanza di 3 mesi dimostra l’area necrotica e la zona iperemica infiammatoria circostante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78C9F6D-BF27-8C41-8814-BF894FF06F2F}" type="slidenum">
              <a:rPr lang="en-GB" altLang="it-IT" smtClean="0"/>
              <a:pPr>
                <a:defRPr/>
              </a:pPr>
              <a:t>10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39628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6DC078-9245-44C0-6E64-46BA8A2292F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309B26-6F2A-A8D1-FE84-4504576FE2E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CEADF-5F19-4546-AE63-F8CC82C4A5A7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90141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4B0FFC-F03D-86D9-31D1-0370DE59B066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24EF39-9B1E-0ABD-5733-6D17D757927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7494B-43E1-4B41-9083-91F5AB5A34CF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67801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7263" y="301625"/>
            <a:ext cx="2266950" cy="645477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1625" cy="64547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74772E-F441-9466-4258-87CA95AAEDBC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0D114-BF86-EEDA-96BB-1D6F3E34BB3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41AC3-CAD4-D646-8207-943E03C49D52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420341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455354" indent="0" algn="ctr">
              <a:buNone/>
              <a:defRPr/>
            </a:lvl2pPr>
            <a:lvl3pPr marL="910707" indent="0" algn="ctr">
              <a:buNone/>
              <a:defRPr/>
            </a:lvl3pPr>
            <a:lvl4pPr marL="1366066" indent="0" algn="ctr">
              <a:buNone/>
              <a:defRPr/>
            </a:lvl4pPr>
            <a:lvl5pPr marL="1821420" indent="0" algn="ctr">
              <a:buNone/>
              <a:defRPr/>
            </a:lvl5pPr>
            <a:lvl6pPr marL="2276766" indent="0" algn="ctr">
              <a:buNone/>
              <a:defRPr/>
            </a:lvl6pPr>
            <a:lvl7pPr marL="2732130" indent="0" algn="ctr">
              <a:buNone/>
              <a:defRPr/>
            </a:lvl7pPr>
            <a:lvl8pPr marL="3187486" indent="0" algn="ctr">
              <a:buNone/>
              <a:defRPr/>
            </a:lvl8pPr>
            <a:lvl9pPr marL="3642846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ECC211-CA67-B41E-E2BE-23E4C45A01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A8888C-AA0F-FAD4-7FA7-9CCFAC553B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7A40BC-D6E5-89D2-C9CD-8F27F63A99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8C5E5F-D07B-1243-873E-847F263D05D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37328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043E16-7BA7-B0A9-6928-7A22E612F0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9CF25D-6426-0C69-F2FA-9324D6FECF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73EB29-F4DA-3E1C-2FE1-4FF1C355A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1C2A9A-15F3-1841-9A10-B7AF571A39F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568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494" y="4857835"/>
            <a:ext cx="8568531" cy="150143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494" y="3204119"/>
            <a:ext cx="8568531" cy="165367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354" indent="0">
              <a:buNone/>
              <a:defRPr sz="1800"/>
            </a:lvl2pPr>
            <a:lvl3pPr marL="910707" indent="0">
              <a:buNone/>
              <a:defRPr sz="1700"/>
            </a:lvl3pPr>
            <a:lvl4pPr marL="1366066" indent="0">
              <a:buNone/>
              <a:defRPr sz="1400"/>
            </a:lvl4pPr>
            <a:lvl5pPr marL="1821420" indent="0">
              <a:buNone/>
              <a:defRPr sz="1400"/>
            </a:lvl5pPr>
            <a:lvl6pPr marL="2276766" indent="0">
              <a:buNone/>
              <a:defRPr sz="1400"/>
            </a:lvl6pPr>
            <a:lvl7pPr marL="2732130" indent="0">
              <a:buNone/>
              <a:defRPr sz="1400"/>
            </a:lvl7pPr>
            <a:lvl8pPr marL="3187486" indent="0">
              <a:buNone/>
              <a:defRPr sz="1400"/>
            </a:lvl8pPr>
            <a:lvl9pPr marL="3642846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A0EF9D-0DD3-E3B8-9566-933701D038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D32FA0-64CE-D22A-A906-B47374A640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A17363-3E01-793F-D9E8-A6E90648AD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260F33-6EBB-A74C-847C-2324D328BB3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42066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56048" y="2183906"/>
            <a:ext cx="4209594" cy="45358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4984" y="2183906"/>
            <a:ext cx="4209594" cy="45358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8451E2-B533-0383-B20D-84D1158E01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23429F1-3C7E-F6AB-69AE-81389093EE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FD8EA656-005A-9A42-4EDC-64AE5C61E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8A9082-2879-EA47-BFA7-AAD45DEB260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05900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037" y="1692179"/>
            <a:ext cx="4453832" cy="70521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54" indent="0">
              <a:buNone/>
              <a:defRPr sz="2000" b="1"/>
            </a:lvl2pPr>
            <a:lvl3pPr marL="910707" indent="0">
              <a:buNone/>
              <a:defRPr sz="1800" b="1"/>
            </a:lvl3pPr>
            <a:lvl4pPr marL="1366066" indent="0">
              <a:buNone/>
              <a:defRPr sz="1700" b="1"/>
            </a:lvl4pPr>
            <a:lvl5pPr marL="1821420" indent="0">
              <a:buNone/>
              <a:defRPr sz="1700" b="1"/>
            </a:lvl5pPr>
            <a:lvl6pPr marL="2276766" indent="0">
              <a:buNone/>
              <a:defRPr sz="1700" b="1"/>
            </a:lvl6pPr>
            <a:lvl7pPr marL="2732130" indent="0">
              <a:buNone/>
              <a:defRPr sz="1700" b="1"/>
            </a:lvl7pPr>
            <a:lvl8pPr marL="3187486" indent="0">
              <a:buNone/>
              <a:defRPr sz="1700" b="1"/>
            </a:lvl8pPr>
            <a:lvl9pPr marL="3642846" indent="0">
              <a:buNone/>
              <a:defRPr sz="17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037" y="2397397"/>
            <a:ext cx="4453832" cy="435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10" y="1692179"/>
            <a:ext cx="4455387" cy="70521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54" indent="0">
              <a:buNone/>
              <a:defRPr sz="2000" b="1"/>
            </a:lvl2pPr>
            <a:lvl3pPr marL="910707" indent="0">
              <a:buNone/>
              <a:defRPr sz="1800" b="1"/>
            </a:lvl3pPr>
            <a:lvl4pPr marL="1366066" indent="0">
              <a:buNone/>
              <a:defRPr sz="1700" b="1"/>
            </a:lvl4pPr>
            <a:lvl5pPr marL="1821420" indent="0">
              <a:buNone/>
              <a:defRPr sz="1700" b="1"/>
            </a:lvl5pPr>
            <a:lvl6pPr marL="2276766" indent="0">
              <a:buNone/>
              <a:defRPr sz="1700" b="1"/>
            </a:lvl6pPr>
            <a:lvl7pPr marL="2732130" indent="0">
              <a:buNone/>
              <a:defRPr sz="1700" b="1"/>
            </a:lvl7pPr>
            <a:lvl8pPr marL="3187486" indent="0">
              <a:buNone/>
              <a:defRPr sz="1700" b="1"/>
            </a:lvl8pPr>
            <a:lvl9pPr marL="3642846" indent="0">
              <a:buNone/>
              <a:defRPr sz="17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10" y="2397397"/>
            <a:ext cx="4455387" cy="435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CC63EB-CA8B-AB0C-B237-CB20DC486C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24C32C1-3F08-E751-7F4F-50F5CCC1B1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C3235D-755A-B7CC-5982-170A2682DD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C24F1E-4C47-8744-9065-DF0178948F5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57361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FE7D266-9745-9A75-6C77-BA751CBD0E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27AD78-75B5-F27C-5A44-BEF758987E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D10674-E6DB-7053-7496-38193D83C8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868AFF-81AD-BC43-AAFA-84BA126130C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71461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61C9B80-01EB-78C9-E6AF-295E65D0A6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9D7712-BD48-7837-0537-BEB7A7DFC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1C54E97-85E2-86AC-C929-EFEDF338D0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EAF27F-4E49-B04D-8CED-9AC609E5120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31818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3" y="300987"/>
            <a:ext cx="3316650" cy="12809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2022" y="301031"/>
            <a:ext cx="5634572" cy="64519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033" y="1581937"/>
            <a:ext cx="3316650" cy="5171028"/>
          </a:xfrm>
        </p:spPr>
        <p:txBody>
          <a:bodyPr/>
          <a:lstStyle>
            <a:lvl1pPr marL="0" indent="0">
              <a:buNone/>
              <a:defRPr sz="1400"/>
            </a:lvl1pPr>
            <a:lvl2pPr marL="455354" indent="0">
              <a:buNone/>
              <a:defRPr sz="1200"/>
            </a:lvl2pPr>
            <a:lvl3pPr marL="910707" indent="0">
              <a:buNone/>
              <a:defRPr sz="1000"/>
            </a:lvl3pPr>
            <a:lvl4pPr marL="1366066" indent="0">
              <a:buNone/>
              <a:defRPr sz="900"/>
            </a:lvl4pPr>
            <a:lvl5pPr marL="1821420" indent="0">
              <a:buNone/>
              <a:defRPr sz="900"/>
            </a:lvl5pPr>
            <a:lvl6pPr marL="2276766" indent="0">
              <a:buNone/>
              <a:defRPr sz="900"/>
            </a:lvl6pPr>
            <a:lvl7pPr marL="2732130" indent="0">
              <a:buNone/>
              <a:defRPr sz="900"/>
            </a:lvl7pPr>
            <a:lvl8pPr marL="3187486" indent="0">
              <a:buNone/>
              <a:defRPr sz="900"/>
            </a:lvl8pPr>
            <a:lvl9pPr marL="3642846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05CA0F-6A26-D806-BD4B-DDBF426C9F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4BD11D2-072F-FF44-3B9F-3F0A888E28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91E339F-EE69-9FE2-5AEC-5110E31D52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B91F53-306B-DE45-AD54-3DD5AF7F66E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1451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1E717E-0E7D-B152-6D8D-15E88940F551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4580A8-64D5-B930-F1A3-36646F63ABA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926E-7278-B145-AB76-FE6CC36755CE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622298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5679" y="5291772"/>
            <a:ext cx="6048375" cy="6247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5679" y="675471"/>
            <a:ext cx="6048375" cy="4535805"/>
          </a:xfrm>
        </p:spPr>
        <p:txBody>
          <a:bodyPr/>
          <a:lstStyle>
            <a:lvl1pPr marL="0" indent="0">
              <a:buNone/>
              <a:defRPr sz="3200"/>
            </a:lvl1pPr>
            <a:lvl2pPr marL="455354" indent="0">
              <a:buNone/>
              <a:defRPr sz="2800"/>
            </a:lvl2pPr>
            <a:lvl3pPr marL="910707" indent="0">
              <a:buNone/>
              <a:defRPr sz="2400"/>
            </a:lvl3pPr>
            <a:lvl4pPr marL="1366066" indent="0">
              <a:buNone/>
              <a:defRPr sz="2000"/>
            </a:lvl4pPr>
            <a:lvl5pPr marL="1821420" indent="0">
              <a:buNone/>
              <a:defRPr sz="2000"/>
            </a:lvl5pPr>
            <a:lvl6pPr marL="2276766" indent="0">
              <a:buNone/>
              <a:defRPr sz="2000"/>
            </a:lvl6pPr>
            <a:lvl7pPr marL="2732130" indent="0">
              <a:buNone/>
              <a:defRPr sz="2000"/>
            </a:lvl7pPr>
            <a:lvl8pPr marL="3187486" indent="0">
              <a:buNone/>
              <a:defRPr sz="2000"/>
            </a:lvl8pPr>
            <a:lvl9pPr marL="364284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5679" y="5916496"/>
            <a:ext cx="6048375" cy="887211"/>
          </a:xfrm>
        </p:spPr>
        <p:txBody>
          <a:bodyPr/>
          <a:lstStyle>
            <a:lvl1pPr marL="0" indent="0">
              <a:buNone/>
              <a:defRPr sz="1400"/>
            </a:lvl1pPr>
            <a:lvl2pPr marL="455354" indent="0">
              <a:buNone/>
              <a:defRPr sz="1200"/>
            </a:lvl2pPr>
            <a:lvl3pPr marL="910707" indent="0">
              <a:buNone/>
              <a:defRPr sz="1000"/>
            </a:lvl3pPr>
            <a:lvl4pPr marL="1366066" indent="0">
              <a:buNone/>
              <a:defRPr sz="900"/>
            </a:lvl4pPr>
            <a:lvl5pPr marL="1821420" indent="0">
              <a:buNone/>
              <a:defRPr sz="900"/>
            </a:lvl5pPr>
            <a:lvl6pPr marL="2276766" indent="0">
              <a:buNone/>
              <a:defRPr sz="900"/>
            </a:lvl6pPr>
            <a:lvl7pPr marL="2732130" indent="0">
              <a:buNone/>
              <a:defRPr sz="900"/>
            </a:lvl7pPr>
            <a:lvl8pPr marL="3187486" indent="0">
              <a:buNone/>
              <a:defRPr sz="900"/>
            </a:lvl8pPr>
            <a:lvl9pPr marL="3642846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C22DB2-48F3-79D6-D01B-49C3075F19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AB2BDB6-0550-2DA5-B6D8-57EC80F67E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DC944C5-FE73-31BC-DB41-96F83C3E8B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31FC30-E9DA-774E-904E-7717C7A138F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95626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293D00-7900-5571-25E8-07C8821F15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7F26C5-6897-4D59-DF76-465F2BB15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F49E93-CE12-C161-CBD5-8B93AF6C2C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2C339D-881D-E647-84EF-F36232E366E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9302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2449" y="671971"/>
            <a:ext cx="2142132" cy="604774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56091" y="671971"/>
            <a:ext cx="6277055" cy="604774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EC5F82-263B-45EF-EFBF-F42C7D2F52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369658-6CE4-4475-4536-E043C59048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468A3F-AE38-2035-85DE-4CF01BCE50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704776-5843-D141-A413-BEAAB7551F8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79256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756047" y="671971"/>
            <a:ext cx="8568531" cy="604774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118FC1-4D61-3455-0BB7-B2618916D4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70C9DD9-280B-AC41-19F2-B562D2A87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3C3618-D5B3-97DD-6DA1-F69A7F97C1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AD297C-D786-C645-8FA0-FFA69D39C91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14900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6047" y="2348457"/>
            <a:ext cx="8568531" cy="162043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490867" indent="0" algn="ctr">
              <a:buNone/>
              <a:defRPr/>
            </a:lvl2pPr>
            <a:lvl3pPr marL="981746" indent="0" algn="ctr">
              <a:buNone/>
              <a:defRPr/>
            </a:lvl3pPr>
            <a:lvl4pPr marL="1472623" indent="0" algn="ctr">
              <a:buNone/>
              <a:defRPr/>
            </a:lvl4pPr>
            <a:lvl5pPr marL="1963497" indent="0" algn="ctr">
              <a:buNone/>
              <a:defRPr/>
            </a:lvl5pPr>
            <a:lvl6pPr marL="2454373" indent="0" algn="ctr">
              <a:buNone/>
              <a:defRPr/>
            </a:lvl6pPr>
            <a:lvl7pPr marL="2945231" indent="0" algn="ctr">
              <a:buNone/>
              <a:defRPr/>
            </a:lvl7pPr>
            <a:lvl8pPr marL="3436111" indent="0" algn="ctr">
              <a:buNone/>
              <a:defRPr/>
            </a:lvl8pPr>
            <a:lvl9pPr marL="3926991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BC25DB-1D35-4C7A-78ED-794D2CD69E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5EB7C0-304A-4EA6-EF3C-32D70CB70C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AD6C1C-C369-8CF0-D26D-A4B8CEA802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031AACA4-D21A-7245-AE23-5CC71ED920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4453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B60D09-CC3A-5EA2-82EF-2EA5B5E3D8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94467-6F3D-A44A-5124-E8875988C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C5F881-FC96-6A8A-0C59-8680C7981C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37307B20-7A8F-3C4E-8300-3CB0B547740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0482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300" y="4858127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300" y="3204123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490867" indent="0">
              <a:buNone/>
              <a:defRPr sz="2000"/>
            </a:lvl2pPr>
            <a:lvl3pPr marL="981746" indent="0">
              <a:buNone/>
              <a:defRPr sz="1800"/>
            </a:lvl3pPr>
            <a:lvl4pPr marL="1472623" indent="0">
              <a:buNone/>
              <a:defRPr sz="1500"/>
            </a:lvl4pPr>
            <a:lvl5pPr marL="1963497" indent="0">
              <a:buNone/>
              <a:defRPr sz="1500"/>
            </a:lvl5pPr>
            <a:lvl6pPr marL="2454373" indent="0">
              <a:buNone/>
              <a:defRPr sz="1500"/>
            </a:lvl6pPr>
            <a:lvl7pPr marL="2945231" indent="0">
              <a:buNone/>
              <a:defRPr sz="1500"/>
            </a:lvl7pPr>
            <a:lvl8pPr marL="3436111" indent="0">
              <a:buNone/>
              <a:defRPr sz="1500"/>
            </a:lvl8pPr>
            <a:lvl9pPr marL="3926991" indent="0">
              <a:buNone/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B41759-BD5E-7C04-E9D2-6AAF136F05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78686E-0381-44E2-A03C-B20A94B3CF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9809BC-452F-9CBA-60DA-90F26BA2B1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EDE1C5D9-C216-E143-BF80-67B44F26F09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2720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031" y="1763931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4318" y="1763931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6B0987-7FC7-9011-782A-E7DF165D15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AAE486E-8613-81F2-7EBE-CD7E35695E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2AFC39F-D524-DBEE-830B-5685E9B8CE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65E6246F-21B3-644D-B3EF-49876398DB7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5576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0867" indent="0">
              <a:buNone/>
              <a:defRPr sz="2200" b="1"/>
            </a:lvl2pPr>
            <a:lvl3pPr marL="981746" indent="0">
              <a:buNone/>
              <a:defRPr sz="2000" b="1"/>
            </a:lvl3pPr>
            <a:lvl4pPr marL="1472623" indent="0">
              <a:buNone/>
              <a:defRPr sz="1800" b="1"/>
            </a:lvl4pPr>
            <a:lvl5pPr marL="1963497" indent="0">
              <a:buNone/>
              <a:defRPr sz="1800" b="1"/>
            </a:lvl5pPr>
            <a:lvl6pPr marL="2454373" indent="0">
              <a:buNone/>
              <a:defRPr sz="1800" b="1"/>
            </a:lvl6pPr>
            <a:lvl7pPr marL="2945231" indent="0">
              <a:buNone/>
              <a:defRPr sz="1800" b="1"/>
            </a:lvl7pPr>
            <a:lvl8pPr marL="3436111" indent="0">
              <a:buNone/>
              <a:defRPr sz="1800" b="1"/>
            </a:lvl8pPr>
            <a:lvl9pPr marL="3926991" indent="0">
              <a:buNone/>
              <a:defRPr sz="18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0849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0867" indent="0">
              <a:buNone/>
              <a:defRPr sz="2200" b="1"/>
            </a:lvl2pPr>
            <a:lvl3pPr marL="981746" indent="0">
              <a:buNone/>
              <a:defRPr sz="2000" b="1"/>
            </a:lvl3pPr>
            <a:lvl4pPr marL="1472623" indent="0">
              <a:buNone/>
              <a:defRPr sz="1800" b="1"/>
            </a:lvl4pPr>
            <a:lvl5pPr marL="1963497" indent="0">
              <a:buNone/>
              <a:defRPr sz="1800" b="1"/>
            </a:lvl5pPr>
            <a:lvl6pPr marL="2454373" indent="0">
              <a:buNone/>
              <a:defRPr sz="1800" b="1"/>
            </a:lvl6pPr>
            <a:lvl7pPr marL="2945231" indent="0">
              <a:buNone/>
              <a:defRPr sz="1800" b="1"/>
            </a:lvl7pPr>
            <a:lvl8pPr marL="3436111" indent="0">
              <a:buNone/>
              <a:defRPr sz="1800" b="1"/>
            </a:lvl8pPr>
            <a:lvl9pPr marL="3926991" indent="0">
              <a:buNone/>
              <a:defRPr sz="18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0849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212361-E8D2-9FA4-409C-9BA8614116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C56EFA-E945-12D7-8ACF-9F233C9FE1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7C7F32F-9580-10A2-BC22-4A6CD4BF1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68B40451-19F6-1B41-A2A9-B0D65093E5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3223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9A73AF1-D35D-70FC-CAE8-70B976E3A8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ACC5CC-55CE-FA46-7642-103487C929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9A39272-64B3-F173-8A0A-680B3C0CE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5650E9F5-8CCF-6E41-997F-1E7DD43E22F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6410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1F1453-3958-4C01-C212-FB5A6A89956C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61CCFD-233F-D5CF-0078-781E41FED10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08665-C874-224E-B5A8-1579062A14E0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977984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06A963-FE5D-A5FA-F6C9-E36DEE8D2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2570122-E91F-BF67-B45C-8B612D491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FC5735-60FD-A03F-42D1-E1BBD2DC5C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76B61656-D558-1F49-8144-22696B864F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994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249" y="301323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036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490867" indent="0">
              <a:buNone/>
              <a:defRPr sz="1300"/>
            </a:lvl2pPr>
            <a:lvl3pPr marL="981746" indent="0">
              <a:buNone/>
              <a:defRPr sz="1100"/>
            </a:lvl3pPr>
            <a:lvl4pPr marL="1472623" indent="0">
              <a:buNone/>
              <a:defRPr sz="1000"/>
            </a:lvl4pPr>
            <a:lvl5pPr marL="1963497" indent="0">
              <a:buNone/>
              <a:defRPr sz="1000"/>
            </a:lvl5pPr>
            <a:lvl6pPr marL="2454373" indent="0">
              <a:buNone/>
              <a:defRPr sz="1000"/>
            </a:lvl6pPr>
            <a:lvl7pPr marL="2945231" indent="0">
              <a:buNone/>
              <a:defRPr sz="1000"/>
            </a:lvl7pPr>
            <a:lvl8pPr marL="3436111" indent="0">
              <a:buNone/>
              <a:defRPr sz="1000"/>
            </a:lvl8pPr>
            <a:lvl9pPr marL="3926991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F216EB-BB00-1249-2246-057AB05380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CC3EFC5-2077-0B8E-3429-3E3CA76819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90BB59A-3BDB-ED29-85A3-BC69D45E8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A6C0C5E1-6387-8F42-8E29-0999BB275D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6879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490867" indent="0">
              <a:buNone/>
              <a:defRPr sz="3100"/>
            </a:lvl2pPr>
            <a:lvl3pPr marL="981746" indent="0">
              <a:buNone/>
              <a:defRPr sz="2600"/>
            </a:lvl3pPr>
            <a:lvl4pPr marL="1472623" indent="0">
              <a:buNone/>
              <a:defRPr sz="2200"/>
            </a:lvl4pPr>
            <a:lvl5pPr marL="1963497" indent="0">
              <a:buNone/>
              <a:defRPr sz="2200"/>
            </a:lvl5pPr>
            <a:lvl6pPr marL="2454373" indent="0">
              <a:buNone/>
              <a:defRPr sz="2200"/>
            </a:lvl6pPr>
            <a:lvl7pPr marL="2945231" indent="0">
              <a:buNone/>
              <a:defRPr sz="2200"/>
            </a:lvl7pPr>
            <a:lvl8pPr marL="3436111" indent="0">
              <a:buNone/>
              <a:defRPr sz="2200"/>
            </a:lvl8pPr>
            <a:lvl9pPr marL="3926991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490867" indent="0">
              <a:buNone/>
              <a:defRPr sz="1300"/>
            </a:lvl2pPr>
            <a:lvl3pPr marL="981746" indent="0">
              <a:buNone/>
              <a:defRPr sz="1100"/>
            </a:lvl3pPr>
            <a:lvl4pPr marL="1472623" indent="0">
              <a:buNone/>
              <a:defRPr sz="1000"/>
            </a:lvl4pPr>
            <a:lvl5pPr marL="1963497" indent="0">
              <a:buNone/>
              <a:defRPr sz="1000"/>
            </a:lvl5pPr>
            <a:lvl6pPr marL="2454373" indent="0">
              <a:buNone/>
              <a:defRPr sz="1000"/>
            </a:lvl6pPr>
            <a:lvl7pPr marL="2945231" indent="0">
              <a:buNone/>
              <a:defRPr sz="1000"/>
            </a:lvl7pPr>
            <a:lvl8pPr marL="3436111" indent="0">
              <a:buNone/>
              <a:defRPr sz="1000"/>
            </a:lvl8pPr>
            <a:lvl9pPr marL="3926991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308FE5-4639-5C53-94A3-73DB2864B6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2F4561D-1511-E6F9-1FE6-7743BB26D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75950E4-EA76-66D2-5BE9-8EE250F3E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039B2247-B3DD-4A41-92BA-4CCF5C4E736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2738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A836CB-6C38-07E0-F79F-272C3C7FC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4F1FCD-415A-DE99-2A4A-D06958F4FA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089765-306E-34E2-7650-2096AE73BC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EFA86C98-3864-D444-8A4A-3AB3C322A2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6378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454" y="303073"/>
            <a:ext cx="2268141" cy="645022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4031" y="303073"/>
            <a:ext cx="6636411" cy="645022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3BB8F4-BE14-D218-95C4-F4F6DC1FCB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572695-294B-4350-B6EB-E801C5DD6E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99B473-20B9-228F-8571-D25FBF97C5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42DD3769-FA9A-AC4C-B14A-9A966A805DB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1009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504031" y="303073"/>
            <a:ext cx="9072563" cy="645022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FA0ACE0-6644-0820-7432-25EFE55D1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D5310B-28CD-93D9-BE96-99B4625790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0B56A0-DDFD-E0AF-7958-6FDEDDFBE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EC0FBED2-FB1D-694F-823D-B9D6226D82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3455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031" y="1763931"/>
            <a:ext cx="4452276" cy="498903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124318" y="1763924"/>
            <a:ext cx="4452276" cy="240964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5124318" y="4341623"/>
            <a:ext cx="4452276" cy="241139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AD41545-09CE-550A-B1D8-E8C56CE736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57F6489-E0E1-CA3D-85C8-3F51265E4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1CFCE3-A67A-8EEE-787B-A3F465201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AC7F37CA-C96D-FE49-875C-F79057222A0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86682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504031" y="1763924"/>
            <a:ext cx="4452276" cy="240964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124318" y="1763924"/>
            <a:ext cx="4452276" cy="240964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504031" y="4341623"/>
            <a:ext cx="4452276" cy="241139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4318" y="4341623"/>
            <a:ext cx="4452276" cy="241139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41D6F0-C8F7-76DF-0CBA-0E52FAFFF5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4A312F7-98B0-3D9A-0EF6-ACE4035DFB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932E0BC-32F8-7D87-8CC1-F48ACE9ED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CA79D51A-EDDD-5945-A915-056ADE58AB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7844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B239713-8363-4AD4-3AC8-078B1EA8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D380D0-DA97-6DEA-C12E-0542D7BE7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BED89D-AEDF-938F-CD92-EB00413C6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5AB521AB-2732-2941-90B2-3B7CBDBD319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88856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04031" y="1763931"/>
            <a:ext cx="4452276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5124318" y="1763931"/>
            <a:ext cx="4452276" cy="498903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087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59288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A8238E-99EB-ABD8-3AD7-33BAABA4F56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43ADE52-819E-DC90-2770-4DC234D4EB1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18BB9-AF8A-C54D-9EAC-19942E9E3F4B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6766802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092D89-DD78-7742-2326-21BDE694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07FB89-6D7A-964A-8CD9-D67C8306B5C7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761667-378B-9457-4E49-39C8CA29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DF20D2-8A50-A74E-B96F-5B3E318D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CA6CC9-017B-3B4C-BFE1-01E2ADD701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7655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432261-0E1C-FB67-253F-E947CD1BA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E711D9-E90C-E64D-B7C3-7045F214812F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35AFBB-3940-E408-9463-404736189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920877-D291-8C74-8B40-E6E69A9B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1CD1BE-4B3B-3B49-8F46-F2C88702CAB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7000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C3E797-DE0A-F81E-47D9-6F36936C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6890FE-1235-D843-85D0-D1F0144F4FA4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E6CD43-2A77-510C-859D-E9FF2FDA2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FE8321-0D35-CD3B-001A-4F0BC0B1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04E6D3-168B-E84E-8C50-F4E8C730EA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3075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1D06FC-BA9C-0A43-0FDF-3A597E12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151721-5024-E148-93C2-2B0CEEF172A5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EBC81D-0D51-B46A-2F7F-61CC63F29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FA16B8-2F33-36D2-901D-7CF6FB52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4F84FB-0905-FB46-8C4F-E5AE85DA6E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0150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EABA663-0FD2-396E-64F5-CE511C5E7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691133-929B-DF46-A500-81B49BB79813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8856B11-3830-546C-2E63-442F10EC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AD9A96E-4CC6-815B-F7D8-E7480A2F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A86306-E788-A442-B8E5-7833C38470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3665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F44D62-FC5C-A0E5-954D-E56C79A7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A6592F-23DB-EF4C-B21D-302C61D7EAD4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5C9BEF-5273-9BD9-2D6E-777361F36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3DE3D8-94AF-E1EE-7E76-8A6F48F2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0E3746-9360-E04B-95DA-6AD39A87DF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37998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003FD35-EE63-52D0-AF89-69238A61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CB6D52-AE2F-5942-8410-E67ED3230618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BE85247-90F3-9A3A-64E3-F4A1114E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7420D0-8E7C-0F8B-6DC4-2F8373EF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C167F8-4923-8844-8AF5-CDF9058F5D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0517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3DE008-6D91-E836-18D2-D2B36B438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9CEEE0-E223-EA40-81F9-E6661868E62B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ADEC8D-1D0A-28D4-3E2E-8E4A8B5D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2622E6-A941-1F0A-130D-5D60914E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22AB90-EA24-6D49-8FCA-3447034A8B7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6758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E3C5DD-3514-4CD9-06BD-258DF125F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834A34-4B7B-C846-B3C6-0932DBE4EB2C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F4C3290-8F19-81DC-78BC-CDB14EDB9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97CB25-FD03-D343-8EA0-9589FAC29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F13EAB-4B28-3740-A4E1-0349EB385B0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87421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63C54E-3238-123E-D69B-CF2B923AE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A5CB2F-54CC-9748-9017-7FDBE586576D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B4B077-B1CA-FB0F-3DCC-8F0FECC9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F5CE73-47B2-D7E7-FD8F-D7945B4B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60881A-E059-E344-9643-C236DE2FF8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580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FED21A7-AFAC-D073-B71E-2B32A600825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480859F-374B-EE36-A5C1-170D4AEEB68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DB5D9-CCE5-E449-B8F3-D45C108C73B3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731880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75B756-9ED1-E0C7-654A-CEE45C269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4E928A-F686-AE4B-910E-16E1795BA0A8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B9C5FA-3F26-9AB5-71A4-1599A6B25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E06DF2-3822-F45E-6D7A-AB7D86F8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428F2B-7DA8-A345-BCBF-787F6B4243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9405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504031" y="1763925"/>
            <a:ext cx="9072563" cy="4989036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8DC8-A3BF-DD1E-8F72-3485A0A9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238" y="6884988"/>
            <a:ext cx="2352675" cy="523875"/>
          </a:xfrm>
        </p:spPr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7518DC-6FAE-2957-04FF-28933E69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4875" y="6884988"/>
            <a:ext cx="3190875" cy="523875"/>
          </a:xfrm>
        </p:spPr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1AF7FA-2C91-9243-68A8-43A916B0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4713" y="6884988"/>
            <a:ext cx="2352675" cy="523875"/>
          </a:xfrm>
        </p:spPr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A13A25-1BBF-E545-AE06-D6537BC5E3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73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CFD061E-995E-5608-62E6-E2C10B6163C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8BC0B7-49DE-B3D2-1751-61D032D651B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4EF4A-3E3A-A744-AC5C-28EDF7AFEA20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49195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C10137B-1E3B-37F5-4B56-320C1F7BF5D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A254D4-F73A-4075-918C-4CF64180D42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CBC5-F88A-2C40-8897-C6A539C20009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1962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2565261-EA0F-210A-D354-F7E5913880A9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C549F2A-E887-0EFD-7EB3-07E8C619E05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DF3C-53B4-554C-A08D-EDEB8494E0FF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49780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1F78CBF-EE9C-DE86-C941-82088520CB3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A16D11A-5C3A-4F40-77CB-79A6CF3BD95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FE77A-D30D-3544-AC3A-F1B4F7CFDD69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92213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1980A5F2-7A65-6DC3-872B-EBA7B8FA0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888163"/>
            <a:ext cx="2100263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6AFC5FBB-1C77-2B30-50AA-5B595886F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09493A4-A85B-F15E-FD2B-0619019444A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587375" y="6888163"/>
            <a:ext cx="8291513" cy="484187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charset="0"/>
              <a:buNone/>
              <a:defRPr sz="2400" i="1">
                <a:solidFill>
                  <a:srgbClr val="00FF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88F7EA61-A0E0-5C82-1AFF-2A73C1F93D5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6888163"/>
            <a:ext cx="2076450" cy="481012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fld id="{C09E358B-F62F-364E-9118-245EC1CC9AE9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  <p:sp>
        <p:nvSpPr>
          <p:cNvPr id="222214" name="Rectangle 5">
            <a:extLst>
              <a:ext uri="{FF2B5EF4-FFF2-40B4-BE49-F238E27FC236}">
                <a16:creationId xmlns:a16="http://schemas.microsoft.com/office/drawing/2014/main" id="{D38ACD4B-5B31-2C39-7B9C-30B0C1E9A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709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 titolo</a:t>
            </a:r>
          </a:p>
        </p:txBody>
      </p:sp>
      <p:sp>
        <p:nvSpPr>
          <p:cNvPr id="222215" name="Rectangle 6">
            <a:extLst>
              <a:ext uri="{FF2B5EF4-FFF2-40B4-BE49-F238E27FC236}">
                <a16:creationId xmlns:a16="http://schemas.microsoft.com/office/drawing/2014/main" id="{5409768F-D3BF-8CDC-3CB3-EF8C38BC7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70975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690" r:id="rId1"/>
    <p:sldLayoutId id="2147497691" r:id="rId2"/>
    <p:sldLayoutId id="2147497692" r:id="rId3"/>
    <p:sldLayoutId id="2147497693" r:id="rId4"/>
    <p:sldLayoutId id="2147497694" r:id="rId5"/>
    <p:sldLayoutId id="2147497695" r:id="rId6"/>
    <p:sldLayoutId id="2147497696" r:id="rId7"/>
    <p:sldLayoutId id="2147497697" r:id="rId8"/>
    <p:sldLayoutId id="2147497698" r:id="rId9"/>
    <p:sldLayoutId id="2147497699" r:id="rId10"/>
    <p:sldLayoutId id="2147497700" r:id="rId11"/>
  </p:sldLayoutIdLst>
  <p:hf sldNum="0"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>
            <a:extLst>
              <a:ext uri="{FF2B5EF4-FFF2-40B4-BE49-F238E27FC236}">
                <a16:creationId xmlns:a16="http://schemas.microsoft.com/office/drawing/2014/main" id="{F06E50EF-41B9-D420-71AB-B1CE854F8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671513"/>
            <a:ext cx="85693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65" tIns="45534" rIns="91065" bIns="455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lo stile del titolo dello schema</a:t>
            </a:r>
          </a:p>
        </p:txBody>
      </p:sp>
      <p:sp>
        <p:nvSpPr>
          <p:cNvPr id="738307" name="Rectangle 3">
            <a:extLst>
              <a:ext uri="{FF2B5EF4-FFF2-40B4-BE49-F238E27FC236}">
                <a16:creationId xmlns:a16="http://schemas.microsoft.com/office/drawing/2014/main" id="{B0C7292E-BEAF-AFDB-4B0E-AE445FB53C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2184400"/>
            <a:ext cx="8569325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65" tIns="45534" rIns="91065" bIns="455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gli stili del testo dello schema</a:t>
            </a:r>
          </a:p>
          <a:p>
            <a:pPr lvl="1"/>
            <a:r>
              <a:rPr lang="en-US" altLang="it-IT"/>
              <a:t>Secondo livello</a:t>
            </a:r>
          </a:p>
          <a:p>
            <a:pPr lvl="2"/>
            <a:r>
              <a:rPr lang="en-US" altLang="it-IT"/>
              <a:t>Terzo livello</a:t>
            </a:r>
          </a:p>
          <a:p>
            <a:pPr lvl="3"/>
            <a:r>
              <a:rPr lang="en-US" altLang="it-IT"/>
              <a:t>Quarto livello</a:t>
            </a:r>
          </a:p>
          <a:p>
            <a:pPr lvl="4"/>
            <a:r>
              <a:rPr lang="en-US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DC61935-5E7A-082B-EE5D-01417FCECA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" y="6888163"/>
            <a:ext cx="2100263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65" tIns="45534" rIns="91065" bIns="45534" numCol="1" anchor="t" anchorCtr="0" compatLnSpc="1">
            <a:prstTxWarp prst="textNoShape">
              <a:avLst/>
            </a:prstTxWarp>
          </a:bodyPr>
          <a:lstStyle>
            <a:lvl1pPr algn="l" defTabSz="446088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16684A-A23E-BA38-4CA7-C54889C960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8163"/>
            <a:ext cx="3190875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65" tIns="45534" rIns="91065" bIns="45534" numCol="1" anchor="t" anchorCtr="0" compatLnSpc="1">
            <a:prstTxWarp prst="textNoShape">
              <a:avLst/>
            </a:prstTxWarp>
          </a:bodyPr>
          <a:lstStyle>
            <a:lvl1pPr algn="ctr" defTabSz="446088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C583C2A-2EDF-266D-5F5A-7FBC9C941FE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888163"/>
            <a:ext cx="2100262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65" tIns="45534" rIns="91065" bIns="45534" numCol="1" anchor="t" anchorCtr="0" compatLnSpc="1">
            <a:prstTxWarp prst="textNoShape">
              <a:avLst/>
            </a:prstTxWarp>
          </a:bodyPr>
          <a:lstStyle>
            <a:lvl1pPr algn="r" defTabSz="446088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F353D45-2A6B-334A-816A-D809BFBC1B8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8307" r:id="rId1"/>
    <p:sldLayoutId id="2147498308" r:id="rId2"/>
    <p:sldLayoutId id="2147498309" r:id="rId3"/>
    <p:sldLayoutId id="2147498310" r:id="rId4"/>
    <p:sldLayoutId id="2147498311" r:id="rId5"/>
    <p:sldLayoutId id="2147498312" r:id="rId6"/>
    <p:sldLayoutId id="2147498313" r:id="rId7"/>
    <p:sldLayoutId id="2147498314" r:id="rId8"/>
    <p:sldLayoutId id="2147498315" r:id="rId9"/>
    <p:sldLayoutId id="2147498316" r:id="rId10"/>
    <p:sldLayoutId id="2147498317" r:id="rId11"/>
    <p:sldLayoutId id="21474983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5pPr>
      <a:lvl6pPr marL="4553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070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660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14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39775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38238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226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4787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04458" indent="-2276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808" indent="-2276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5162" indent="-2276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0520" indent="-2276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54" algn="l" defTabSz="910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707" algn="l" defTabSz="910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066" algn="l" defTabSz="910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420" algn="l" defTabSz="910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766" algn="l" defTabSz="910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130" algn="l" defTabSz="910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486" algn="l" defTabSz="910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846" algn="l" defTabSz="910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>
            <a:extLst>
              <a:ext uri="{FF2B5EF4-FFF2-40B4-BE49-F238E27FC236}">
                <a16:creationId xmlns:a16="http://schemas.microsoft.com/office/drawing/2014/main" id="{0DE1EDE0-3422-A45B-6E46-797B5A469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057" tIns="49031" rIns="98057" bIns="490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751619" name="Rectangle 3">
            <a:extLst>
              <a:ext uri="{FF2B5EF4-FFF2-40B4-BE49-F238E27FC236}">
                <a16:creationId xmlns:a16="http://schemas.microsoft.com/office/drawing/2014/main" id="{EB93621E-815C-CACE-F79E-9A8636A72A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057" tIns="49031" rIns="98057" bIns="490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08F8B78-7ED7-F46C-BDFC-6FD64518C1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38" y="6884988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057" tIns="49031" rIns="98057" bIns="49031" numCol="1" anchor="t" anchorCtr="0" compatLnSpc="1">
            <a:prstTxWarp prst="textNoShape">
              <a:avLst/>
            </a:prstTxWarp>
          </a:bodyPr>
          <a:lstStyle>
            <a:lvl1pPr algn="l" defTabSz="446088" eaLnBrk="1" hangingPunct="1">
              <a:lnSpc>
                <a:spcPct val="100000"/>
              </a:lnSpc>
              <a:buClrTx/>
              <a:buSzTx/>
              <a:buFont typeface="Times New Roman" panose="02020603050405020304" pitchFamily="18" charset="0"/>
              <a:buNone/>
              <a:defRPr sz="15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685F36-5B4C-2C3A-4BC7-251D8E0C5C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88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057" tIns="49031" rIns="98057" bIns="49031" numCol="1" anchor="t" anchorCtr="0" compatLnSpc="1">
            <a:prstTxWarp prst="textNoShape">
              <a:avLst/>
            </a:prstTxWarp>
          </a:bodyPr>
          <a:lstStyle>
            <a:lvl1pPr algn="ctr" defTabSz="446088" eaLnBrk="1" hangingPunct="1">
              <a:lnSpc>
                <a:spcPct val="100000"/>
              </a:lnSpc>
              <a:buClrTx/>
              <a:buSzTx/>
              <a:buFont typeface="Times New Roman" panose="02020603050405020304" pitchFamily="18" charset="0"/>
              <a:buNone/>
              <a:defRPr sz="15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203572-A276-073E-5F63-758B2DA900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884988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057" tIns="49031" rIns="98057" bIns="49031" numCol="1" anchor="t" anchorCtr="0" compatLnSpc="1">
            <a:prstTxWarp prst="textNoShape">
              <a:avLst/>
            </a:prstTxWarp>
          </a:bodyPr>
          <a:lstStyle>
            <a:lvl1pPr algn="r" defTabSz="446088" eaLnBrk="1" hangingPunct="1">
              <a:lnSpc>
                <a:spcPct val="100000"/>
              </a:lnSpc>
              <a:buClrTx/>
              <a:buSzTx/>
              <a:buFont typeface="Times New Roman" panose="02020603050405020304" pitchFamily="18" charset="0"/>
              <a:buNone/>
              <a:defRPr sz="15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537037-5494-AA45-A720-8837411C77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  <p:sldLayoutId id="2147498330" r:id="rId12"/>
    <p:sldLayoutId id="2147498331" r:id="rId13"/>
    <p:sldLayoutId id="2147498332" r:id="rId14"/>
    <p:sldLayoutId id="2147498333" r:id="rId15"/>
    <p:sldLayoutId id="214749833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  <a:ea typeface="ＭＳ Ｐゴシック" pitchFamily="34" charset="-128"/>
        </a:defRPr>
      </a:lvl5pPr>
      <a:lvl6pPr marL="490867" algn="ctr" rtl="0" fontAlgn="base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</a:defRPr>
      </a:lvl6pPr>
      <a:lvl7pPr marL="981746" algn="ctr" rtl="0" fontAlgn="base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</a:defRPr>
      </a:lvl7pPr>
      <a:lvl8pPr marL="1472623" algn="ctr" rtl="0" fontAlgn="base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</a:defRPr>
      </a:lvl8pPr>
      <a:lvl9pPr marL="1963497" algn="ctr" rtl="0" fontAlgn="base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</a:defRPr>
      </a:lvl9pPr>
    </p:titleStyle>
    <p:bodyStyle>
      <a:lvl1pPr marL="358775" indent="-358775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rgbClr val="FFFFFF"/>
          </a:solidFill>
          <a:latin typeface="+mn-lt"/>
          <a:ea typeface="ＭＳ Ｐゴシック" pitchFamily="34" charset="-128"/>
          <a:cs typeface="+mn-cs"/>
        </a:defRPr>
      </a:lvl1pPr>
      <a:lvl2pPr marL="790575" indent="-29845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rgbClr val="FFFFFF"/>
          </a:solidFill>
          <a:latin typeface="+mn-lt"/>
          <a:ea typeface="ＭＳ Ｐゴシック" charset="-128"/>
        </a:defRPr>
      </a:lvl2pPr>
      <a:lvl3pPr marL="1219200" indent="-236538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rgbClr val="FFFFFF"/>
          </a:solidFill>
          <a:latin typeface="+mn-lt"/>
          <a:ea typeface="ＭＳ Ｐゴシック" charset="-128"/>
        </a:defRPr>
      </a:lvl3pPr>
      <a:lvl4pPr marL="1711325" indent="-2365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FFFFFF"/>
          </a:solidFill>
          <a:latin typeface="+mn-lt"/>
          <a:ea typeface="ＭＳ Ｐゴシック" charset="-128"/>
        </a:defRPr>
      </a:lvl4pPr>
      <a:lvl5pPr marL="2201863" indent="-2365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  <a:ea typeface="ＭＳ Ｐゴシック" charset="-128"/>
        </a:defRPr>
      </a:lvl5pPr>
      <a:lvl6pPr marL="2699818" indent="-245437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</a:defRPr>
      </a:lvl6pPr>
      <a:lvl7pPr marL="3190678" indent="-245437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</a:defRPr>
      </a:lvl7pPr>
      <a:lvl8pPr marL="3681557" indent="-245437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</a:defRPr>
      </a:lvl8pPr>
      <a:lvl9pPr marL="4172422" indent="-245437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</a:defRPr>
      </a:lvl9pPr>
    </p:bodyStyle>
    <p:otherStyle>
      <a:defPPr>
        <a:defRPr lang="it-IT"/>
      </a:defPPr>
      <a:lvl1pPr marL="0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0867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81746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72623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497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54373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5231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6111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6991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Segnaposto titolo 1">
            <a:extLst>
              <a:ext uri="{FF2B5EF4-FFF2-40B4-BE49-F238E27FC236}">
                <a16:creationId xmlns:a16="http://schemas.microsoft.com/office/drawing/2014/main" id="{0CD3C56C-5264-89E2-696A-FA5DAE9FEB3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793603" name="Segnaposto testo 2">
            <a:extLst>
              <a:ext uri="{FF2B5EF4-FFF2-40B4-BE49-F238E27FC236}">
                <a16:creationId xmlns:a16="http://schemas.microsoft.com/office/drawing/2014/main" id="{3BDED559-5D89-DD92-DB47-FCB888DDA0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3DF307-F1C9-1253-CCFD-C675E91A8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238" y="7007225"/>
            <a:ext cx="23526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007943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323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02CFFAB6-3C72-474F-9D9A-4FE2F7FC2057}" type="datetimeFigureOut">
              <a:rPr lang="it-IT"/>
              <a:pPr>
                <a:defRPr/>
              </a:pPr>
              <a:t>06/09/22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A5036C-1955-4F2B-5F8A-C617EA1F2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007943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323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F3C9D3-9556-DAAB-01EE-75A79BC5E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1006475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3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6CAB3D-5822-584F-BE26-D109C25746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8335" r:id="rId1"/>
    <p:sldLayoutId id="2147498336" r:id="rId2"/>
    <p:sldLayoutId id="2147498337" r:id="rId3"/>
    <p:sldLayoutId id="2147498338" r:id="rId4"/>
    <p:sldLayoutId id="2147498339" r:id="rId5"/>
    <p:sldLayoutId id="2147498340" r:id="rId6"/>
    <p:sldLayoutId id="2147498341" r:id="rId7"/>
    <p:sldLayoutId id="2147498342" r:id="rId8"/>
    <p:sldLayoutId id="2147498343" r:id="rId9"/>
    <p:sldLayoutId id="2147498344" r:id="rId10"/>
    <p:sldLayoutId id="2147498345" r:id="rId11"/>
    <p:sldLayoutId id="2147498346" r:id="rId12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25" name="Picture 2" descr="C:\Users\Rodolfo Capanna\Desktop\pisa e universita\074_Stemma-Mediceo.jpg">
            <a:extLst>
              <a:ext uri="{FF2B5EF4-FFF2-40B4-BE49-F238E27FC236}">
                <a16:creationId xmlns:a16="http://schemas.microsoft.com/office/drawing/2014/main" id="{BDFD9941-546B-690B-5968-4F906020A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0099675" cy="750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3">
            <a:extLst>
              <a:ext uri="{FF2B5EF4-FFF2-40B4-BE49-F238E27FC236}">
                <a16:creationId xmlns:a16="http://schemas.microsoft.com/office/drawing/2014/main" id="{EF1B8F0A-8EFA-7D02-275E-31D3161DC88C}"/>
              </a:ext>
            </a:extLst>
          </p:cNvPr>
          <p:cNvGrpSpPr/>
          <p:nvPr/>
        </p:nvGrpSpPr>
        <p:grpSpPr>
          <a:xfrm>
            <a:off x="4536256" y="6341143"/>
            <a:ext cx="1184619" cy="1070077"/>
            <a:chOff x="827584" y="620688"/>
            <a:chExt cx="3528392" cy="3096344"/>
          </a:xfrm>
          <a:solidFill>
            <a:schemeClr val="bg1"/>
          </a:solidFill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4C6F231-37AC-7616-29C5-CD6BF6CD677A}"/>
                </a:ext>
              </a:extLst>
            </p:cNvPr>
            <p:cNvSpPr/>
            <p:nvPr/>
          </p:nvSpPr>
          <p:spPr bwMode="auto">
            <a:xfrm>
              <a:off x="827584" y="620688"/>
              <a:ext cx="3528392" cy="309634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006273" eaLnBrk="1" hangingPunct="1">
                <a:buFont typeface="Times New Roman" panose="02020603050405020304" pitchFamily="18" charset="0"/>
                <a:buNone/>
                <a:defRPr/>
              </a:pPr>
              <a:endParaRPr lang="en-US">
                <a:solidFill>
                  <a:srgbClr val="0000FF"/>
                </a:solidFill>
                <a:latin typeface="Times New Roman" pitchFamily="16" charset="0"/>
                <a:cs typeface="Arial Unicode MS" pitchFamily="34" charset="-128"/>
              </a:endParaRPr>
            </a:p>
          </p:txBody>
        </p:sp>
        <p:pic>
          <p:nvPicPr>
            <p:cNvPr id="6" name="Picture 4" descr="C:\Users\Rodolfo Capanna\Desktop\pisa e universita\118px-Stemma_unipi.png">
              <a:extLst>
                <a:ext uri="{FF2B5EF4-FFF2-40B4-BE49-F238E27FC236}">
                  <a16:creationId xmlns:a16="http://schemas.microsoft.com/office/drawing/2014/main" id="{E0D5BC6B-2DE8-4A97-D350-56DD26C70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41406" y="980728"/>
              <a:ext cx="2448596" cy="2490096"/>
            </a:xfrm>
            <a:prstGeom prst="rect">
              <a:avLst/>
            </a:prstGeom>
            <a:grpFill/>
          </p:spPr>
        </p:pic>
      </p:grpSp>
      <p:sp>
        <p:nvSpPr>
          <p:cNvPr id="448518" name="CasellaDiTesto 1">
            <a:extLst>
              <a:ext uri="{FF2B5EF4-FFF2-40B4-BE49-F238E27FC236}">
                <a16:creationId xmlns:a16="http://schemas.microsoft.com/office/drawing/2014/main" id="{693A4C11-7DD4-51B0-2D83-C3595DBA8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5119688"/>
            <a:ext cx="4954587" cy="5318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none" lIns="100608" tIns="50307" rIns="100608" bIns="50307">
            <a:spAutoFit/>
          </a:bodyPr>
          <a:lstStyle>
            <a:lvl1pPr defTabSz="1004888" eaLnBrk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Times New Roman" panose="02020603050405020304" pitchFamily="18" charset="0"/>
              <a:buNone/>
              <a:defRPr/>
            </a:pPr>
            <a:r>
              <a:rPr lang="en-US" sz="2800" b="1" i="1">
                <a:solidFill>
                  <a:srgbClr val="FFFFFF"/>
                </a:solidFill>
                <a:cs typeface="Arial Unicode MS" pitchFamily="34" charset="-128"/>
              </a:rPr>
              <a:t>Prof. Rodolfo Capanna M.D.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FD75F1B-C23A-346B-C4A8-412CE45E2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936" y="683493"/>
            <a:ext cx="6952257" cy="10151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lIns="100382" tIns="50194" rIns="100382" bIns="50194" anchor="ctr"/>
          <a:lstStyle/>
          <a:p>
            <a:pPr defTabSz="1003300">
              <a:buFont typeface="Times New Roman" panose="02020603050405020304" pitchFamily="18" charset="0"/>
              <a:buNone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CRIOTERAPIA PERCUTANEA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834" name="Immagine 1">
            <a:extLst>
              <a:ext uri="{FF2B5EF4-FFF2-40B4-BE49-F238E27FC236}">
                <a16:creationId xmlns:a16="http://schemas.microsoft.com/office/drawing/2014/main" id="{BF3A7F36-0545-7E1E-CE74-EBD6A0E34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17542" r="11530"/>
          <a:stretch>
            <a:fillRect/>
          </a:stretch>
        </p:blipFill>
        <p:spPr bwMode="auto">
          <a:xfrm>
            <a:off x="1557486" y="179437"/>
            <a:ext cx="6965652" cy="57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60EA5E-1E96-A36C-0546-3F5E0AB5C17E}"/>
              </a:ext>
            </a:extLst>
          </p:cNvPr>
          <p:cNvSpPr txBox="1"/>
          <p:nvPr/>
        </p:nvSpPr>
        <p:spPr>
          <a:xfrm>
            <a:off x="791840" y="5995243"/>
            <a:ext cx="87703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</a:rPr>
              <a:t>La RMN di controllo a distanza di 3 mesi dimostra 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l’area necrotica 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e la zona iperemica infiammatoria circostante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2C41D059-ABFF-6AC5-F07E-0ED84EB1420C}"/>
              </a:ext>
            </a:extLst>
          </p:cNvPr>
          <p:cNvGrpSpPr/>
          <p:nvPr/>
        </p:nvGrpSpPr>
        <p:grpSpPr>
          <a:xfrm>
            <a:off x="287784" y="678978"/>
            <a:ext cx="4536504" cy="4064578"/>
            <a:chOff x="503808" y="1510928"/>
            <a:chExt cx="4137480" cy="36691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BA901D-8F0B-F0A4-17D9-0A49803EB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" b="5026"/>
            <a:stretch>
              <a:fillRect/>
            </a:stretch>
          </p:blipFill>
          <p:spPr bwMode="auto">
            <a:xfrm>
              <a:off x="503808" y="1510928"/>
              <a:ext cx="4137480" cy="3620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56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5333AEF6-425F-7AAE-6E48-489C8B27FE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940000">
              <a:off x="864608" y="4545119"/>
              <a:ext cx="873125" cy="396875"/>
            </a:xfrm>
            <a:custGeom>
              <a:avLst/>
              <a:gdLst>
                <a:gd name="T0" fmla="*/ 0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0 w 21600"/>
                <a:gd name="T13" fmla="*/ 2147483646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5400 h 21600"/>
                <a:gd name="T23" fmla="*/ 19145 w 21600"/>
                <a:gd name="T24" fmla="*/ 162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5400"/>
                  </a:moveTo>
                  <a:lnTo>
                    <a:pt x="16691" y="5400"/>
                  </a:lnTo>
                  <a:lnTo>
                    <a:pt x="16691" y="0"/>
                  </a:lnTo>
                  <a:lnTo>
                    <a:pt x="21600" y="10800"/>
                  </a:lnTo>
                  <a:lnTo>
                    <a:pt x="16691" y="21600"/>
                  </a:lnTo>
                  <a:lnTo>
                    <a:pt x="16691" y="162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8EB9BE30-7352-2B5A-D2A6-C216EAB141F7}"/>
                </a:ext>
              </a:extLst>
            </p:cNvPr>
            <p:cNvSpPr txBox="1"/>
            <p:nvPr/>
          </p:nvSpPr>
          <p:spPr>
            <a:xfrm>
              <a:off x="1677351" y="4740802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rgbClr val="FCFFFA"/>
                  </a:solidFill>
                </a:rPr>
                <a:t>precrioterapia</a:t>
              </a:r>
              <a:endParaRPr lang="it-IT" b="1" dirty="0">
                <a:solidFill>
                  <a:srgbClr val="FCFFFA"/>
                </a:solidFill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7FFC34B-9197-7267-12A8-4CA6D71C537F}"/>
              </a:ext>
            </a:extLst>
          </p:cNvPr>
          <p:cNvGrpSpPr/>
          <p:nvPr/>
        </p:nvGrpSpPr>
        <p:grpSpPr>
          <a:xfrm>
            <a:off x="4968305" y="707503"/>
            <a:ext cx="4824536" cy="4010658"/>
            <a:chOff x="4824288" y="1510928"/>
            <a:chExt cx="4412879" cy="3620516"/>
          </a:xfrm>
        </p:grpSpPr>
        <p:pic>
          <p:nvPicPr>
            <p:cNvPr id="5" name="Immagine 1">
              <a:extLst>
                <a:ext uri="{FF2B5EF4-FFF2-40B4-BE49-F238E27FC236}">
                  <a16:creationId xmlns:a16="http://schemas.microsoft.com/office/drawing/2014/main" id="{736DEAC4-5DF0-5C7B-8529-91FCD210C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9" t="17542" r="11530"/>
            <a:stretch>
              <a:fillRect/>
            </a:stretch>
          </p:blipFill>
          <p:spPr bwMode="auto">
            <a:xfrm>
              <a:off x="4824288" y="1510928"/>
              <a:ext cx="4412879" cy="3620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CFA3BBE-EA1C-3123-27DB-FA48507551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44419">
              <a:off x="5299657" y="4395469"/>
              <a:ext cx="873125" cy="429645"/>
            </a:xfrm>
            <a:custGeom>
              <a:avLst/>
              <a:gdLst>
                <a:gd name="T0" fmla="*/ 0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0 w 21600"/>
                <a:gd name="T13" fmla="*/ 2147483646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5400 h 21600"/>
                <a:gd name="T23" fmla="*/ 19145 w 21600"/>
                <a:gd name="T24" fmla="*/ 162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5400"/>
                  </a:moveTo>
                  <a:lnTo>
                    <a:pt x="16691" y="5400"/>
                  </a:lnTo>
                  <a:lnTo>
                    <a:pt x="16691" y="0"/>
                  </a:lnTo>
                  <a:lnTo>
                    <a:pt x="21600" y="10800"/>
                  </a:lnTo>
                  <a:lnTo>
                    <a:pt x="16691" y="21600"/>
                  </a:lnTo>
                  <a:lnTo>
                    <a:pt x="16691" y="162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E3BE4FA-C1DC-3B10-0C9A-5EEA92A4F86C}"/>
                </a:ext>
              </a:extLst>
            </p:cNvPr>
            <p:cNvSpPr txBox="1"/>
            <p:nvPr/>
          </p:nvSpPr>
          <p:spPr>
            <a:xfrm>
              <a:off x="6219750" y="4743556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rgbClr val="FCFFFA"/>
                  </a:solidFill>
                </a:rPr>
                <a:t>postcrioterapia</a:t>
              </a:r>
              <a:endParaRPr lang="it-IT" b="1" dirty="0">
                <a:solidFill>
                  <a:srgbClr val="FCFFFA"/>
                </a:solidFill>
              </a:endParaRP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2CFA14-31F5-8333-4BA4-7838D596456B}"/>
              </a:ext>
            </a:extLst>
          </p:cNvPr>
          <p:cNvSpPr txBox="1"/>
          <p:nvPr/>
        </p:nvSpPr>
        <p:spPr>
          <a:xfrm>
            <a:off x="583130" y="5218065"/>
            <a:ext cx="87703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</a:rPr>
              <a:t>La RMN di controllo a distanza di 3 mesi dimostra 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l’area necrotica 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e la zona iperemica infiammatoria circostante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47BCAC-8026-3728-6558-02FFCD3C6988}"/>
              </a:ext>
            </a:extLst>
          </p:cNvPr>
          <p:cNvSpPr txBox="1"/>
          <p:nvPr/>
        </p:nvSpPr>
        <p:spPr>
          <a:xfrm>
            <a:off x="3600152" y="3563813"/>
            <a:ext cx="2294218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Caso #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539427-11CC-86AC-3B16-7F41EB208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936" y="683493"/>
            <a:ext cx="6952257" cy="1015132"/>
          </a:xfrm>
          <a:prstGeom prst="rect">
            <a:avLst/>
          </a:prstGeom>
          <a:noFill/>
          <a:ln>
            <a:noFill/>
          </a:ln>
        </p:spPr>
        <p:txBody>
          <a:bodyPr lIns="100382" tIns="50194" rIns="100382" bIns="50194" anchor="ctr"/>
          <a:lstStyle/>
          <a:p>
            <a:pPr algn="ctr" defTabSz="1003300">
              <a:buFont typeface="Times New Roman" panose="02020603050405020304" pitchFamily="18" charset="0"/>
              <a:buNone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CRIOTERAPIA PERCUTANEA</a:t>
            </a:r>
          </a:p>
          <a:p>
            <a:pPr algn="ctr" defTabSz="1003300">
              <a:buFont typeface="Times New Roman" panose="02020603050405020304" pitchFamily="18" charset="0"/>
              <a:buNone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A SCOPO PALLIATIVO</a:t>
            </a:r>
          </a:p>
        </p:txBody>
      </p:sp>
    </p:spTree>
    <p:extLst>
      <p:ext uri="{BB962C8B-B14F-4D97-AF65-F5344CB8AC3E}">
        <p14:creationId xmlns:p14="http://schemas.microsoft.com/office/powerpoint/2010/main" val="347103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858" name="Immagine 5" descr="Nepi RMN pre-crio Stir cor.JPG">
            <a:extLst>
              <a:ext uri="{FF2B5EF4-FFF2-40B4-BE49-F238E27FC236}">
                <a16:creationId xmlns:a16="http://schemas.microsoft.com/office/drawing/2014/main" id="{D4E88AF6-15EB-C489-377A-67106E502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1" y="291690"/>
            <a:ext cx="4591573" cy="318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>
            <a:extLst>
              <a:ext uri="{FF2B5EF4-FFF2-40B4-BE49-F238E27FC236}">
                <a16:creationId xmlns:a16="http://schemas.microsoft.com/office/drawing/2014/main" id="{39E55802-5D3F-0971-7E26-E571ED447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3919842"/>
            <a:ext cx="4464496" cy="334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F4021B2-FAAC-FC96-8228-8D126406F4FB}"/>
              </a:ext>
            </a:extLst>
          </p:cNvPr>
          <p:cNvSpPr/>
          <p:nvPr/>
        </p:nvSpPr>
        <p:spPr>
          <a:xfrm>
            <a:off x="4824288" y="679419"/>
            <a:ext cx="5038725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Importante recidiva locale intensamente dolente al termine del trattamento chirurgico , radiante e chemioterapico in sarcoma di Ewing pelvico metastatico all’esordio. </a:t>
            </a: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Lo stato cutaneo non permetteva ulteriori trattamenti chirurgici o radioterapici anche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a scopo palliativo .</a:t>
            </a:r>
            <a:endParaRPr lang="it-IT" sz="2800" b="1" dirty="0">
              <a:solidFill>
                <a:srgbClr val="FCFFFA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 descr="Nepi RMN pre-crio T2 ax 1.JPG">
            <a:extLst>
              <a:ext uri="{FF2B5EF4-FFF2-40B4-BE49-F238E27FC236}">
                <a16:creationId xmlns:a16="http://schemas.microsoft.com/office/drawing/2014/main" id="{FBEFF2F8-45C8-69B9-AD69-7CF6BDE838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0919" r="6897" b="11241"/>
          <a:stretch/>
        </p:blipFill>
        <p:spPr bwMode="auto">
          <a:xfrm>
            <a:off x="245603" y="539477"/>
            <a:ext cx="593478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Nepi PET pre-crio.JPG">
            <a:extLst>
              <a:ext uri="{FF2B5EF4-FFF2-40B4-BE49-F238E27FC236}">
                <a16:creationId xmlns:a16="http://schemas.microsoft.com/office/drawing/2014/main" id="{2B0F6984-51F7-43AA-2F9D-82A0D30AA1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1" t="7136" b="54763"/>
          <a:stretch/>
        </p:blipFill>
        <p:spPr bwMode="auto">
          <a:xfrm>
            <a:off x="4680272" y="1835622"/>
            <a:ext cx="499970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A8BA22-DDC2-F4B2-2D88-13CCCD85BF33}"/>
              </a:ext>
            </a:extLst>
          </p:cNvPr>
          <p:cNvSpPr txBox="1"/>
          <p:nvPr/>
        </p:nvSpPr>
        <p:spPr>
          <a:xfrm>
            <a:off x="924473" y="5711144"/>
            <a:ext cx="74974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Evidente l'intensa </a:t>
            </a:r>
            <a:r>
              <a:rPr lang="it-IT" altLang="it-IT" sz="2800" b="1" dirty="0" err="1">
                <a:solidFill>
                  <a:srgbClr val="FCFFFA"/>
                </a:solidFill>
                <a:latin typeface="Times New Roman" panose="02020603050405020304" pitchFamily="18" charset="0"/>
              </a:rPr>
              <a:t>ipercaptazione</a:t>
            </a: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della recidiva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alla PET</a:t>
            </a:r>
            <a:endParaRPr lang="it-IT" sz="2800" b="1" dirty="0">
              <a:solidFill>
                <a:srgbClr val="FCFFF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3" descr="06022012174.jpg">
            <a:extLst>
              <a:ext uri="{FF2B5EF4-FFF2-40B4-BE49-F238E27FC236}">
                <a16:creationId xmlns:a16="http://schemas.microsoft.com/office/drawing/2014/main" id="{5D85B1F7-3376-160C-FC28-C515AAB59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50015"/>
            <a:ext cx="590123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01B3AB-3CD5-0C46-CB9B-10D50D11B9B1}"/>
              </a:ext>
            </a:extLst>
          </p:cNvPr>
          <p:cNvSpPr txBox="1"/>
          <p:nvPr/>
        </p:nvSpPr>
        <p:spPr>
          <a:xfrm>
            <a:off x="1079872" y="6355553"/>
            <a:ext cx="76311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Trattamento  contemporaneo con sonde multiple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di varia grandezza sotto guida TAC  </a:t>
            </a:r>
            <a:endParaRPr lang="it-IT" sz="2800" b="1" dirty="0">
              <a:solidFill>
                <a:srgbClr val="FCFFFA"/>
              </a:solidFill>
            </a:endParaRPr>
          </a:p>
        </p:txBody>
      </p:sp>
      <p:pic>
        <p:nvPicPr>
          <p:cNvPr id="892929" name="Immagine 2" descr="Nepi - topogramma criosurgery.JPG">
            <a:extLst>
              <a:ext uri="{FF2B5EF4-FFF2-40B4-BE49-F238E27FC236}">
                <a16:creationId xmlns:a16="http://schemas.microsoft.com/office/drawing/2014/main" id="{E767063F-5451-3D66-8610-EAA2CE1C7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57" y="2627709"/>
            <a:ext cx="5345763" cy="358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954" name="Immagine 4" descr="06022012179.jpg">
            <a:extLst>
              <a:ext uri="{FF2B5EF4-FFF2-40B4-BE49-F238E27FC236}">
                <a16:creationId xmlns:a16="http://schemas.microsoft.com/office/drawing/2014/main" id="{5D135A09-A29E-E1B3-2383-64B574188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/>
          <a:stretch/>
        </p:blipFill>
        <p:spPr bwMode="auto">
          <a:xfrm>
            <a:off x="4720593" y="148486"/>
            <a:ext cx="5010515" cy="363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C9C7D9DA-6FF8-0144-DA05-AA6536FA69FB}"/>
              </a:ext>
            </a:extLst>
          </p:cNvPr>
          <p:cNvGrpSpPr/>
          <p:nvPr/>
        </p:nvGrpSpPr>
        <p:grpSpPr>
          <a:xfrm>
            <a:off x="183488" y="3127295"/>
            <a:ext cx="5184576" cy="4283894"/>
            <a:chOff x="0" y="0"/>
            <a:chExt cx="4960938" cy="5422900"/>
          </a:xfrm>
        </p:grpSpPr>
        <p:pic>
          <p:nvPicPr>
            <p:cNvPr id="5" name="Immagine 2" descr="Nepi - fase 1 liv 1.JPG">
              <a:extLst>
                <a:ext uri="{FF2B5EF4-FFF2-40B4-BE49-F238E27FC236}">
                  <a16:creationId xmlns:a16="http://schemas.microsoft.com/office/drawing/2014/main" id="{97CC6637-72B0-0953-C361-076575957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0"/>
            <a:stretch>
              <a:fillRect/>
            </a:stretch>
          </p:blipFill>
          <p:spPr bwMode="auto">
            <a:xfrm>
              <a:off x="0" y="0"/>
              <a:ext cx="4960938" cy="542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9EBB4A79-4F47-0C7B-EDA5-04D30DD1CCAD}"/>
                </a:ext>
              </a:extLst>
            </p:cNvPr>
            <p:cNvSpPr/>
            <p:nvPr/>
          </p:nvSpPr>
          <p:spPr>
            <a:xfrm rot="2190275">
              <a:off x="1876425" y="1390650"/>
              <a:ext cx="1903413" cy="2460625"/>
            </a:xfrm>
            <a:prstGeom prst="ellipse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it-IT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84757C-3263-B43E-F3BA-C2328D65D31D}"/>
              </a:ext>
            </a:extLst>
          </p:cNvPr>
          <p:cNvSpPr txBox="1"/>
          <p:nvPr/>
        </p:nvSpPr>
        <p:spPr>
          <a:xfrm>
            <a:off x="238572" y="365668"/>
            <a:ext cx="1099442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CFFFA"/>
                </a:solidFill>
              </a:rPr>
              <a:t>Le sonde maggiori sono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       inserite a fascio,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       parallele fra loro  , 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a circa 6 cm di distanza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       l’una dall’altra </a:t>
            </a:r>
          </a:p>
          <a:p>
            <a:endParaRPr lang="it-IT" sz="2800" b="1" dirty="0">
              <a:solidFill>
                <a:srgbClr val="FCFFFA"/>
              </a:solidFill>
            </a:endParaRPr>
          </a:p>
          <a:p>
            <a:endParaRPr lang="it-IT" sz="2800" b="1" dirty="0">
              <a:solidFill>
                <a:srgbClr val="FCFFFA"/>
              </a:solidFill>
            </a:endParaRPr>
          </a:p>
          <a:p>
            <a:endParaRPr lang="it-IT" sz="2800" b="1" dirty="0">
              <a:solidFill>
                <a:srgbClr val="FCFFFA"/>
              </a:solidFill>
            </a:endParaRPr>
          </a:p>
          <a:p>
            <a:endParaRPr lang="it-IT" sz="2800" b="1" dirty="0">
              <a:solidFill>
                <a:srgbClr val="FCFFFA"/>
              </a:solidFill>
            </a:endParaRPr>
          </a:p>
          <a:p>
            <a:endParaRPr lang="it-IT" sz="2800" b="1" dirty="0">
              <a:solidFill>
                <a:srgbClr val="FCFFFA"/>
              </a:solidFill>
            </a:endParaRPr>
          </a:p>
          <a:p>
            <a:endParaRPr lang="it-IT" sz="2800" b="1" dirty="0">
              <a:solidFill>
                <a:srgbClr val="FCFFFA"/>
              </a:solidFill>
            </a:endParaRPr>
          </a:p>
          <a:p>
            <a:r>
              <a:rPr lang="it-IT" sz="2800" b="1" dirty="0">
                <a:solidFill>
                  <a:srgbClr val="FCFFFA"/>
                </a:solidFill>
              </a:rPr>
              <a:t>                                 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                                                        Intervallate da sonde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                                                         più piccole a coprire 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                                                              tutta la lesione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354" name="Immagine 1">
            <a:extLst>
              <a:ext uri="{FF2B5EF4-FFF2-40B4-BE49-F238E27FC236}">
                <a16:creationId xmlns:a16="http://schemas.microsoft.com/office/drawing/2014/main" id="{F43497F0-B8F8-BE77-0D71-1017A2F61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190" y="921891"/>
            <a:ext cx="284081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8357" name="Immagine 5">
            <a:extLst>
              <a:ext uri="{FF2B5EF4-FFF2-40B4-BE49-F238E27FC236}">
                <a16:creationId xmlns:a16="http://schemas.microsoft.com/office/drawing/2014/main" id="{D4612389-81BC-46BC-3C10-E79D9C39F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899517"/>
            <a:ext cx="2255665" cy="283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8358" name="Immagine 6">
            <a:extLst>
              <a:ext uri="{FF2B5EF4-FFF2-40B4-BE49-F238E27FC236}">
                <a16:creationId xmlns:a16="http://schemas.microsoft.com/office/drawing/2014/main" id="{9D100A36-48D3-AA3C-95E1-36E2A5B56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6" y="899517"/>
            <a:ext cx="3829289" cy="283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F3E2D5-90E5-36AB-5A5E-B359335C4D1C}"/>
              </a:ext>
            </a:extLst>
          </p:cNvPr>
          <p:cNvSpPr txBox="1"/>
          <p:nvPr/>
        </p:nvSpPr>
        <p:spPr>
          <a:xfrm>
            <a:off x="1075884" y="4139877"/>
            <a:ext cx="756482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Dopo  crioterapia a scopo palliativo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all’esame di controllo PET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permane solo un piccolo bordo periferico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di </a:t>
            </a:r>
            <a:r>
              <a:rPr lang="it-IT" altLang="it-IT" sz="2800" b="1" dirty="0" err="1">
                <a:solidFill>
                  <a:srgbClr val="FCFFFA"/>
                </a:solidFill>
                <a:latin typeface="Times New Roman" panose="02020603050405020304" pitchFamily="18" charset="0"/>
              </a:rPr>
              <a:t>ipercaptazione</a:t>
            </a: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,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mentre la parte centrale risulta completamente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priva di segnale e necrotica.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Netto miglioramento del dolore
</a:t>
            </a:r>
            <a:endParaRPr lang="it-IT" sz="2800" b="1" dirty="0">
              <a:solidFill>
                <a:srgbClr val="FCFFF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47BCAC-8026-3728-6558-02FFCD3C6988}"/>
              </a:ext>
            </a:extLst>
          </p:cNvPr>
          <p:cNvSpPr txBox="1"/>
          <p:nvPr/>
        </p:nvSpPr>
        <p:spPr>
          <a:xfrm>
            <a:off x="3600152" y="3563813"/>
            <a:ext cx="2294218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 Unicode MS"/>
              </a:rPr>
              <a:t>Caso #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168F2A-F3E8-CD4F-31BC-AE97EB546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936" y="683493"/>
            <a:ext cx="6952257" cy="1015132"/>
          </a:xfrm>
          <a:prstGeom prst="rect">
            <a:avLst/>
          </a:prstGeom>
          <a:noFill/>
          <a:ln>
            <a:noFill/>
          </a:ln>
        </p:spPr>
        <p:txBody>
          <a:bodyPr lIns="100382" tIns="50194" rIns="100382" bIns="50194" anchor="ctr"/>
          <a:lstStyle/>
          <a:p>
            <a:pPr algn="ctr" defTabSz="1003300">
              <a:buFont typeface="Times New Roman" panose="02020603050405020304" pitchFamily="18" charset="0"/>
              <a:buNone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CRIOTERAPIA PERCUTANEA</a:t>
            </a:r>
          </a:p>
          <a:p>
            <a:pPr algn="ctr" defTabSz="1003300">
              <a:buFont typeface="Times New Roman" panose="02020603050405020304" pitchFamily="18" charset="0"/>
              <a:buNone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A SCOPO PALLIATIVO</a:t>
            </a:r>
          </a:p>
        </p:txBody>
      </p:sp>
    </p:spTree>
    <p:extLst>
      <p:ext uri="{BB962C8B-B14F-4D97-AF65-F5344CB8AC3E}">
        <p14:creationId xmlns:p14="http://schemas.microsoft.com/office/powerpoint/2010/main" val="20220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574CEA-04A9-7203-F49A-3BAE906220A2}"/>
              </a:ext>
            </a:extLst>
          </p:cNvPr>
          <p:cNvSpPr txBox="1"/>
          <p:nvPr/>
        </p:nvSpPr>
        <p:spPr>
          <a:xfrm>
            <a:off x="3816176" y="190762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CFFFA"/>
                </a:solidFill>
              </a:rPr>
              <a:t>GALFO</a:t>
            </a:r>
          </a:p>
        </p:txBody>
      </p:sp>
      <p:pic>
        <p:nvPicPr>
          <p:cNvPr id="4" name="Picture 3" descr="IMG-56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44512" y="350837"/>
            <a:ext cx="4775702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3712" y="1570037"/>
            <a:ext cx="421491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800" dirty="0">
                <a:solidFill>
                  <a:srgbClr val="FFFFFF"/>
                </a:solidFill>
              </a:rPr>
              <a:t>RNM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8312" y="4465637"/>
            <a:ext cx="904699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Voluminosa metastasi da osteosarcoma al bacino</a:t>
            </a:r>
          </a:p>
          <a:p>
            <a:pPr algn="ctr"/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refrattaria alla </a:t>
            </a:r>
            <a:r>
              <a:rPr lang="it-IT" altLang="it-IT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chemiotrapia</a:t>
            </a:r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e alla radioterapia.</a:t>
            </a:r>
          </a:p>
          <a:p>
            <a:pPr algn="ctr"/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Presenza di vivo dolore e atteggiamento coatto in flessione </a:t>
            </a:r>
          </a:p>
          <a:p>
            <a:pPr algn="ctr"/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ed extrarotazione dell’anca.</a:t>
            </a:r>
          </a:p>
          <a:p>
            <a:pPr algn="ctr"/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Per le dimensioni notevoli e il contatto coi visceri</a:t>
            </a:r>
          </a:p>
          <a:p>
            <a:pPr algn="ctr"/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non fu giudicato idoneo alla </a:t>
            </a:r>
            <a:r>
              <a:rPr lang="it-IT" altLang="it-IT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adrono</a:t>
            </a:r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terapia </a:t>
            </a:r>
            <a:endParaRPr lang="it-IT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5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210" name="Picture 2" descr="C:\Users\Utente\Desktop\Crio 1feb12\cartella senza titolo 3\CIMG6854.JPG">
            <a:extLst>
              <a:ext uri="{FF2B5EF4-FFF2-40B4-BE49-F238E27FC236}">
                <a16:creationId xmlns:a16="http://schemas.microsoft.com/office/drawing/2014/main" id="{43BF83A7-99DE-B69F-CC89-20BFD0BE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9"/>
          <a:stretch>
            <a:fillRect/>
          </a:stretch>
        </p:blipFill>
        <p:spPr bwMode="auto">
          <a:xfrm>
            <a:off x="6983842" y="325810"/>
            <a:ext cx="2885434" cy="343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2211" name="Picture 3" descr="C:\Users\Utente\Desktop\Crio 1feb12\cartella senza titolo 3\CIMG6844.JPG">
            <a:extLst>
              <a:ext uri="{FF2B5EF4-FFF2-40B4-BE49-F238E27FC236}">
                <a16:creationId xmlns:a16="http://schemas.microsoft.com/office/drawing/2014/main" id="{BB9204EC-89ED-8F7F-A26B-945F0D9B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44" y="1690007"/>
            <a:ext cx="3615345" cy="271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2212" name="Picture 4" descr="C:\Users\Utente\Desktop\Crio 1feb12\cartella senza titolo 3\CIMG6851.JPG">
            <a:extLst>
              <a:ext uri="{FF2B5EF4-FFF2-40B4-BE49-F238E27FC236}">
                <a16:creationId xmlns:a16="http://schemas.microsoft.com/office/drawing/2014/main" id="{FB2D4E2E-26C2-8B62-3428-A39B0F0EB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47" y="344278"/>
            <a:ext cx="3811006" cy="285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192C34-8004-367E-1DD3-838513B69F63}"/>
              </a:ext>
            </a:extLst>
          </p:cNvPr>
          <p:cNvSpPr txBox="1"/>
          <p:nvPr/>
        </p:nvSpPr>
        <p:spPr>
          <a:xfrm>
            <a:off x="208303" y="4746283"/>
            <a:ext cx="96640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Il trattamento percutaneo viene  eseguito sotto controllo </a:t>
            </a:r>
          </a:p>
          <a:p>
            <a:pPr algn="ctr"/>
            <a:r>
              <a:rPr lang="it-IT" altLang="it-IT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TAC o </a:t>
            </a:r>
            <a:r>
              <a:rPr lang="it-IT" altLang="it-IT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ampliscopico</a:t>
            </a:r>
            <a:r>
              <a:rPr lang="it-IT" altLang="it-IT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o  </a:t>
            </a:r>
            <a:r>
              <a:rPr lang="it-IT" altLang="it-IT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ecoguidato</a:t>
            </a:r>
            <a:r>
              <a:rPr lang="it-IT" altLang="it-IT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.</a:t>
            </a:r>
          </a:p>
          <a:p>
            <a:pPr algn="ctr"/>
            <a:r>
              <a:rPr lang="it-IT" altLang="it-IT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Le sonde sono collegate con il monitor che registra </a:t>
            </a:r>
          </a:p>
          <a:p>
            <a:pPr algn="ctr"/>
            <a:r>
              <a:rPr lang="it-IT" altLang="it-IT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velocità di discesa della temperatura, livello raggiunto </a:t>
            </a:r>
          </a:p>
          <a:p>
            <a:pPr algn="ctr"/>
            <a:r>
              <a:rPr lang="it-IT" altLang="it-IT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e durata del trattamento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66455C-98BC-B62A-72A7-1F39046F55CD}"/>
              </a:ext>
            </a:extLst>
          </p:cNvPr>
          <p:cNvSpPr txBox="1"/>
          <p:nvPr/>
        </p:nvSpPr>
        <p:spPr>
          <a:xfrm>
            <a:off x="431800" y="6808386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Fig</a:t>
            </a:r>
            <a:r>
              <a:rPr lang="it-IT" sz="2400" b="1" dirty="0">
                <a:solidFill>
                  <a:schemeClr val="bg1"/>
                </a:solidFill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5629.jpg"/>
          <p:cNvPicPr>
            <a:picLocks noChangeAspect="1"/>
          </p:cNvPicPr>
          <p:nvPr/>
        </p:nvPicPr>
        <p:blipFill>
          <a:blip r:embed="rId4"/>
          <a:srcRect l="27094" t="2588" r="12433" b="18135"/>
          <a:stretch>
            <a:fillRect/>
          </a:stretch>
        </p:blipFill>
        <p:spPr>
          <a:xfrm rot="5400000">
            <a:off x="4947549" y="356287"/>
            <a:ext cx="5051213" cy="4735513"/>
          </a:xfrm>
          <a:prstGeom prst="rect">
            <a:avLst/>
          </a:prstGeom>
        </p:spPr>
      </p:pic>
      <p:pic>
        <p:nvPicPr>
          <p:cNvPr id="3" name="Picture 2" descr="IMG-56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79151" y="820998"/>
            <a:ext cx="4978922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0312" y="5227637"/>
            <a:ext cx="784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Il paziente venne sottoposto a  crioterapia</a:t>
            </a:r>
          </a:p>
          <a:p>
            <a:pPr algn="ctr"/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con scopo palliativo sul dolore e per indurre</a:t>
            </a:r>
          </a:p>
          <a:p>
            <a:pPr algn="ctr"/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una necrosi del tumore al fine di stimolare</a:t>
            </a:r>
          </a:p>
          <a:p>
            <a:pPr algn="ctr"/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la reazione immunitaria.</a:t>
            </a:r>
          </a:p>
          <a:p>
            <a:pPr algn="ctr"/>
            <a:r>
              <a:rPr lang="it-IT" altLang="it-IT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Misurazione con la TC del centro della lesione</a:t>
            </a:r>
            <a:endParaRPr lang="it-IT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6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-5630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14154" y="0"/>
            <a:ext cx="42523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5632_T7us3D.mp4" descr="IMG_5632_T7us3D.mp4">
            <a:hlinkClick r:id="" action="ppaction://media"/>
            <a:extLst>
              <a:ext uri="{FF2B5EF4-FFF2-40B4-BE49-F238E27FC236}">
                <a16:creationId xmlns:a16="http://schemas.microsoft.com/office/drawing/2014/main" id="{FE346795-6C17-6DB4-7C6C-AEF9C7C63E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3856" t="33499" r="12438" b="35050"/>
          <a:stretch/>
        </p:blipFill>
        <p:spPr>
          <a:xfrm>
            <a:off x="4940952" y="2283965"/>
            <a:ext cx="4677170" cy="4104455"/>
          </a:xfrm>
          <a:prstGeom prst="rect">
            <a:avLst/>
          </a:prstGeom>
        </p:spPr>
      </p:pic>
      <p:pic>
        <p:nvPicPr>
          <p:cNvPr id="5" name="IMG_5633_dpcNcD.mp4" descr="IMG_5633_dpcNcD.mp4">
            <a:hlinkClick r:id="" action="ppaction://media"/>
            <a:extLst>
              <a:ext uri="{FF2B5EF4-FFF2-40B4-BE49-F238E27FC236}">
                <a16:creationId xmlns:a16="http://schemas.microsoft.com/office/drawing/2014/main" id="{142EFC7C-851D-551E-53CA-D216F3EF68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18567" b="6184"/>
          <a:stretch/>
        </p:blipFill>
        <p:spPr>
          <a:xfrm>
            <a:off x="143768" y="251445"/>
            <a:ext cx="4575918" cy="612068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A4A8FB-DB38-A3DC-A771-3EFB6FB4626A}"/>
              </a:ext>
            </a:extLst>
          </p:cNvPr>
          <p:cNvSpPr txBox="1"/>
          <p:nvPr/>
        </p:nvSpPr>
        <p:spPr>
          <a:xfrm>
            <a:off x="4940952" y="683493"/>
            <a:ext cx="48478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Filmati intraoperatori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visualizzazione di </a:t>
            </a:r>
            <a:r>
              <a:rPr lang="it-IT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</a:t>
            </a:r>
            <a:r>
              <a:rPr lang="it-IT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</a:t>
            </a:r>
            <a:r>
              <a:rPr lang="it-IT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attorno due sonde percutanee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E5B1E9-21C0-A0C1-19A8-01763EECBD1E}"/>
              </a:ext>
            </a:extLst>
          </p:cNvPr>
          <p:cNvSpPr txBox="1"/>
          <p:nvPr/>
        </p:nvSpPr>
        <p:spPr>
          <a:xfrm>
            <a:off x="2542343" y="6587602"/>
            <a:ext cx="4737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solidFill>
                  <a:schemeClr val="bg1"/>
                </a:solidFill>
              </a:rPr>
              <a:t>Cliccare sopra le immagini</a:t>
            </a:r>
          </a:p>
        </p:txBody>
      </p:sp>
    </p:spTree>
    <p:extLst>
      <p:ext uri="{BB962C8B-B14F-4D97-AF65-F5344CB8AC3E}">
        <p14:creationId xmlns:p14="http://schemas.microsoft.com/office/powerpoint/2010/main" val="151739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47BCAC-8026-3728-6558-02FFCD3C6988}"/>
              </a:ext>
            </a:extLst>
          </p:cNvPr>
          <p:cNvSpPr txBox="1"/>
          <p:nvPr/>
        </p:nvSpPr>
        <p:spPr>
          <a:xfrm>
            <a:off x="3600152" y="3563813"/>
            <a:ext cx="2294218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 Unicode MS"/>
              </a:rPr>
              <a:t>Caso #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3F773C-1E99-83C3-F794-F0DFC171B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936" y="683493"/>
            <a:ext cx="6952257" cy="1015132"/>
          </a:xfrm>
          <a:prstGeom prst="rect">
            <a:avLst/>
          </a:prstGeom>
          <a:noFill/>
          <a:ln>
            <a:noFill/>
          </a:ln>
        </p:spPr>
        <p:txBody>
          <a:bodyPr lIns="100382" tIns="50194" rIns="100382" bIns="50194" anchor="ctr"/>
          <a:lstStyle/>
          <a:p>
            <a:pPr algn="ctr" defTabSz="1003300">
              <a:buFont typeface="Times New Roman" panose="02020603050405020304" pitchFamily="18" charset="0"/>
              <a:buNone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CRIOTERAPIA PERCUTANEA</a:t>
            </a:r>
          </a:p>
          <a:p>
            <a:pPr algn="ctr" defTabSz="1003300">
              <a:buFont typeface="Times New Roman" panose="02020603050405020304" pitchFamily="18" charset="0"/>
              <a:buNone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A SCOPO  TERAPEUTICO</a:t>
            </a:r>
          </a:p>
        </p:txBody>
      </p:sp>
    </p:spTree>
    <p:extLst>
      <p:ext uri="{BB962C8B-B14F-4D97-AF65-F5344CB8AC3E}">
        <p14:creationId xmlns:p14="http://schemas.microsoft.com/office/powerpoint/2010/main" val="214164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353478" y="1547589"/>
            <a:ext cx="450155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sz="2800" b="1" dirty="0">
              <a:solidFill>
                <a:srgbClr val="FCFFFA"/>
              </a:solidFill>
            </a:endParaRP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AB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15aa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Lieve ritardo mentale,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 ADHD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Dolore coxofemorale </a:t>
            </a:r>
            <a:r>
              <a:rPr lang="it-IT" sz="2800" b="1" dirty="0" err="1">
                <a:solidFill>
                  <a:srgbClr val="FCFFFA"/>
                </a:solidFill>
              </a:rPr>
              <a:t>sn</a:t>
            </a:r>
            <a:endParaRPr lang="it-IT" sz="2800" b="1" dirty="0">
              <a:solidFill>
                <a:srgbClr val="FCFFFA"/>
              </a:solidFill>
            </a:endParaRPr>
          </a:p>
          <a:p>
            <a:pPr algn="ctr"/>
            <a:r>
              <a:rPr lang="it-IT" sz="2800" b="1" dirty="0" err="1">
                <a:solidFill>
                  <a:srgbClr val="FCFFFA"/>
                </a:solidFill>
              </a:rPr>
              <a:t>Rx</a:t>
            </a:r>
            <a:r>
              <a:rPr lang="it-IT" sz="2800" b="1" dirty="0">
                <a:solidFill>
                  <a:srgbClr val="FCFFFA"/>
                </a:solidFill>
              </a:rPr>
              <a:t> eseguita in altra sede 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Area litica sfumata </a:t>
            </a:r>
          </a:p>
          <a:p>
            <a:pPr algn="ctr"/>
            <a:r>
              <a:rPr lang="it-IT" sz="2800" b="1" dirty="0" err="1">
                <a:solidFill>
                  <a:srgbClr val="FCFFFA"/>
                </a:solidFill>
              </a:rPr>
              <a:t>pertrocanterica</a:t>
            </a:r>
            <a:endParaRPr lang="it-IT" sz="2800" b="1" dirty="0">
              <a:solidFill>
                <a:srgbClr val="FCFFFA"/>
              </a:solidFill>
            </a:endParaRPr>
          </a:p>
        </p:txBody>
      </p:sp>
      <p:pic>
        <p:nvPicPr>
          <p:cNvPr id="5" name="Immagine 4" descr="bardir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1" t="28035" r="32889" b="32251"/>
          <a:stretch/>
        </p:blipFill>
        <p:spPr>
          <a:xfrm>
            <a:off x="719832" y="904576"/>
            <a:ext cx="4633646" cy="5750522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86142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bardirmstirp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10248" r="21459" b="12252"/>
          <a:stretch/>
        </p:blipFill>
        <p:spPr>
          <a:xfrm>
            <a:off x="246861" y="1809152"/>
            <a:ext cx="3159613" cy="464575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275511" y="335859"/>
            <a:ext cx="9805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CFFFA"/>
                </a:solidFill>
              </a:rPr>
              <a:t>RM eseguita in altra sede nelle sole condizioni basali; 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è presente esteso edema della spongiosa </a:t>
            </a:r>
            <a:r>
              <a:rPr lang="it-IT" sz="2800" b="1" dirty="0" err="1">
                <a:solidFill>
                  <a:srgbClr val="FCFFFA"/>
                </a:solidFill>
              </a:rPr>
              <a:t>perilesionale</a:t>
            </a:r>
            <a:r>
              <a:rPr lang="it-IT" sz="2800" b="1" dirty="0">
                <a:solidFill>
                  <a:srgbClr val="FCFFFA"/>
                </a:solidFill>
              </a:rPr>
              <a:t>, pertanto la lesione è indicata come osteoma osteoide.</a:t>
            </a:r>
          </a:p>
        </p:txBody>
      </p:sp>
      <p:pic>
        <p:nvPicPr>
          <p:cNvPr id="7" name="Immagine 6" descr="bardipreaxt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8" t="18374" r="20753" b="23678"/>
          <a:stretch/>
        </p:blipFill>
        <p:spPr>
          <a:xfrm>
            <a:off x="6483327" y="2829232"/>
            <a:ext cx="3306011" cy="3115127"/>
          </a:xfrm>
          <a:prstGeom prst="rect">
            <a:avLst/>
          </a:prstGeom>
        </p:spPr>
      </p:pic>
      <p:pic>
        <p:nvPicPr>
          <p:cNvPr id="8" name="Immagine 7" descr="bardipret2f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1" t="22356" b="24560"/>
          <a:stretch/>
        </p:blipFill>
        <p:spPr>
          <a:xfrm>
            <a:off x="3406475" y="1985747"/>
            <a:ext cx="3076853" cy="44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56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ardir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30209" b="19167"/>
          <a:stretch/>
        </p:blipFill>
        <p:spPr>
          <a:xfrm>
            <a:off x="4525564" y="2742343"/>
            <a:ext cx="5000065" cy="331832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Immagine 2" descr="bardibi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2" t="34166" r="8542" b="18750"/>
          <a:stretch/>
        </p:blipFill>
        <p:spPr>
          <a:xfrm>
            <a:off x="526905" y="2742342"/>
            <a:ext cx="3729440" cy="331832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215905" y="395461"/>
            <a:ext cx="9309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CFFFA"/>
                </a:solidFill>
                <a:latin typeface="Arial"/>
                <a:cs typeface="Arial"/>
              </a:rPr>
              <a:t>Gennaio 2019: programmata RF</a:t>
            </a:r>
          </a:p>
          <a:p>
            <a:r>
              <a:rPr lang="it-IT" sz="2800" b="1" dirty="0">
                <a:solidFill>
                  <a:srgbClr val="FCFFFA"/>
                </a:solidFill>
                <a:latin typeface="Arial"/>
                <a:cs typeface="Arial"/>
              </a:rPr>
              <a:t>Caratteri TC e dimensionali non tipici per OO, </a:t>
            </a:r>
          </a:p>
          <a:p>
            <a:r>
              <a:rPr lang="it-IT" sz="2800" b="1" dirty="0">
                <a:solidFill>
                  <a:srgbClr val="FCFFFA"/>
                </a:solidFill>
                <a:latin typeface="Arial"/>
                <a:cs typeface="Arial"/>
              </a:rPr>
              <a:t>                     non caratteri di aggressività radiologica</a:t>
            </a:r>
          </a:p>
          <a:p>
            <a:r>
              <a:rPr lang="it-IT" sz="2800" b="1" dirty="0">
                <a:solidFill>
                  <a:srgbClr val="FCFFFA"/>
                </a:solidFill>
                <a:latin typeface="Arial"/>
                <a:cs typeface="Arial"/>
              </a:rPr>
              <a:t>Si esegue biopsia e successiva RF</a:t>
            </a:r>
          </a:p>
        </p:txBody>
      </p:sp>
    </p:spTree>
    <p:extLst>
      <p:ext uri="{BB962C8B-B14F-4D97-AF65-F5344CB8AC3E}">
        <p14:creationId xmlns:p14="http://schemas.microsoft.com/office/powerpoint/2010/main" val="3666217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64504" y="467469"/>
            <a:ext cx="4839786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CFFFA"/>
                </a:solidFill>
                <a:latin typeface="Arial"/>
                <a:cs typeface="Arial"/>
              </a:rPr>
              <a:t>Febbraio 2019</a:t>
            </a:r>
          </a:p>
          <a:p>
            <a:r>
              <a:rPr lang="it-IT" sz="2800" b="1" dirty="0">
                <a:solidFill>
                  <a:srgbClr val="FCFFFA"/>
                </a:solidFill>
                <a:latin typeface="Arial"/>
                <a:cs typeface="Arial"/>
              </a:rPr>
              <a:t>Persistenza sintomatologia</a:t>
            </a:r>
          </a:p>
          <a:p>
            <a:endParaRPr lang="it-IT" sz="2800" b="1" dirty="0">
              <a:solidFill>
                <a:srgbClr val="FCFFFA"/>
              </a:solidFill>
              <a:latin typeface="Arial"/>
              <a:cs typeface="Arial"/>
            </a:endParaRPr>
          </a:p>
          <a:p>
            <a:endParaRPr lang="it-IT" sz="2800" b="1" dirty="0">
              <a:solidFill>
                <a:srgbClr val="FCFFFA"/>
              </a:solidFill>
              <a:latin typeface="Arial"/>
              <a:cs typeface="Arial"/>
            </a:endParaRPr>
          </a:p>
          <a:p>
            <a:endParaRPr lang="it-IT" sz="2800" b="1" dirty="0">
              <a:solidFill>
                <a:srgbClr val="FCFFFA"/>
              </a:solidFill>
              <a:latin typeface="Arial"/>
              <a:cs typeface="Arial"/>
            </a:endParaRPr>
          </a:p>
          <a:p>
            <a:r>
              <a:rPr lang="it-IT" sz="2800" b="1" i="1" dirty="0">
                <a:solidFill>
                  <a:srgbClr val="FCFFFA"/>
                </a:solidFill>
                <a:latin typeface="Arial"/>
                <a:cs typeface="Arial"/>
              </a:rPr>
              <a:t>Diagnosi istologica: </a:t>
            </a:r>
          </a:p>
          <a:p>
            <a:endParaRPr lang="it-IT" sz="2800" b="1" i="1" dirty="0">
              <a:solidFill>
                <a:srgbClr val="FCFFFA"/>
              </a:solidFill>
              <a:latin typeface="Arial"/>
              <a:cs typeface="Arial"/>
            </a:endParaRPr>
          </a:p>
          <a:p>
            <a:r>
              <a:rPr lang="it-IT" sz="2800" b="1" i="1" dirty="0">
                <a:solidFill>
                  <a:srgbClr val="FCFFFA"/>
                </a:solidFill>
                <a:latin typeface="Arial"/>
                <a:cs typeface="Arial"/>
              </a:rPr>
              <a:t>    osteoma osteoide</a:t>
            </a:r>
          </a:p>
          <a:p>
            <a:r>
              <a:rPr lang="it-IT" sz="2800" b="1" i="1" dirty="0">
                <a:solidFill>
                  <a:srgbClr val="FCFFFA"/>
                </a:solidFill>
                <a:latin typeface="Arial"/>
                <a:cs typeface="Arial"/>
              </a:rPr>
              <a:t>  vs osteoblastoma</a:t>
            </a:r>
          </a:p>
          <a:p>
            <a:endParaRPr lang="it-IT" sz="2800" b="1" i="1" dirty="0">
              <a:solidFill>
                <a:srgbClr val="FCFFFA"/>
              </a:solidFill>
              <a:latin typeface="Arial"/>
              <a:cs typeface="Arial"/>
            </a:endParaRPr>
          </a:p>
          <a:p>
            <a:endParaRPr lang="it-IT" sz="2800" b="1" i="1" dirty="0">
              <a:solidFill>
                <a:srgbClr val="FCFFFA"/>
              </a:solidFill>
              <a:latin typeface="Arial"/>
              <a:cs typeface="Arial"/>
            </a:endParaRPr>
          </a:p>
          <a:p>
            <a:endParaRPr lang="it-IT" sz="2800" b="1" i="1" dirty="0">
              <a:solidFill>
                <a:srgbClr val="FCFFFA"/>
              </a:solidFill>
              <a:latin typeface="Arial"/>
              <a:cs typeface="Arial"/>
            </a:endParaRPr>
          </a:p>
          <a:p>
            <a:r>
              <a:rPr lang="it-IT" sz="2800" b="1" i="1" dirty="0">
                <a:solidFill>
                  <a:srgbClr val="FCFFFA"/>
                </a:solidFill>
                <a:latin typeface="Arial"/>
                <a:cs typeface="Arial"/>
              </a:rPr>
              <a:t>Si riprogramma RM</a:t>
            </a:r>
          </a:p>
        </p:txBody>
      </p:sp>
      <p:pic>
        <p:nvPicPr>
          <p:cNvPr id="2" name="Immagine 1" descr="bardirmpoststir.jpg">
            <a:extLst>
              <a:ext uri="{FF2B5EF4-FFF2-40B4-BE49-F238E27FC236}">
                <a16:creationId xmlns:a16="http://schemas.microsoft.com/office/drawing/2014/main" id="{6A594408-5B66-86DA-5CAD-FF771648B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32918" b="17707"/>
          <a:stretch/>
        </p:blipFill>
        <p:spPr>
          <a:xfrm>
            <a:off x="4464247" y="1547589"/>
            <a:ext cx="5240481" cy="5544617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994636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ardirmmd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21057" r="26042" b="22693"/>
          <a:stretch/>
        </p:blipFill>
        <p:spPr>
          <a:xfrm>
            <a:off x="356761" y="3729440"/>
            <a:ext cx="3421183" cy="386493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Immagine 4" descr="bardirmpostro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2500" r="23958" b="6250"/>
          <a:stretch/>
        </p:blipFill>
        <p:spPr>
          <a:xfrm>
            <a:off x="3777943" y="3729439"/>
            <a:ext cx="3483050" cy="383023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Immagine 3" descr="bardirmpostcurv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8542" r="7500"/>
          <a:stretch/>
        </p:blipFill>
        <p:spPr>
          <a:xfrm>
            <a:off x="7035388" y="4204128"/>
            <a:ext cx="3124666" cy="326602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670222" y="383551"/>
            <a:ext cx="87401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CFFFA"/>
                </a:solidFill>
              </a:rPr>
              <a:t>Alla RM, intenso e precoce </a:t>
            </a:r>
            <a:r>
              <a:rPr lang="it-IT" sz="2800" b="1" dirty="0" err="1">
                <a:solidFill>
                  <a:srgbClr val="FCFFFA"/>
                </a:solidFill>
              </a:rPr>
              <a:t>enhancement</a:t>
            </a:r>
            <a:r>
              <a:rPr lang="it-IT" sz="2800" b="1" dirty="0">
                <a:solidFill>
                  <a:srgbClr val="FCFFFA"/>
                </a:solidFill>
              </a:rPr>
              <a:t> a livello della lesione litica del collo femorale </a:t>
            </a:r>
            <a:r>
              <a:rPr lang="it-IT" sz="2800" b="1" dirty="0" err="1">
                <a:solidFill>
                  <a:srgbClr val="FCFFFA"/>
                </a:solidFill>
              </a:rPr>
              <a:t>sn</a:t>
            </a:r>
            <a:r>
              <a:rPr lang="it-IT" sz="2800" b="1" dirty="0">
                <a:solidFill>
                  <a:srgbClr val="FCFFFA"/>
                </a:solidFill>
              </a:rPr>
              <a:t> (v. curva), dove permane intenso edema spongioso </a:t>
            </a:r>
            <a:r>
              <a:rPr lang="it-IT" sz="2800" b="1" dirty="0" err="1">
                <a:solidFill>
                  <a:srgbClr val="FCFFFA"/>
                </a:solidFill>
              </a:rPr>
              <a:t>perilesionale</a:t>
            </a:r>
            <a:r>
              <a:rPr lang="it-IT" sz="2800" b="1" dirty="0">
                <a:solidFill>
                  <a:srgbClr val="FCFFFA"/>
                </a:solidFill>
              </a:rPr>
              <a:t>, indicativo di attività della lesione.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Lesione più probabilmente compatibile con </a:t>
            </a:r>
            <a:r>
              <a:rPr lang="it-IT" sz="2800" b="1" dirty="0" err="1">
                <a:solidFill>
                  <a:srgbClr val="FCFFFA"/>
                </a:solidFill>
              </a:rPr>
              <a:t>osteoblastoma</a:t>
            </a:r>
            <a:r>
              <a:rPr lang="it-IT" sz="2800" b="1" dirty="0">
                <a:solidFill>
                  <a:srgbClr val="FCFFFA"/>
                </a:solidFill>
              </a:rPr>
              <a:t> in considerazione delle dimensioni del </a:t>
            </a:r>
            <a:r>
              <a:rPr lang="it-IT" sz="2800" b="1" dirty="0" err="1">
                <a:solidFill>
                  <a:srgbClr val="FCFFFA"/>
                </a:solidFill>
              </a:rPr>
              <a:t>nidus</a:t>
            </a:r>
            <a:r>
              <a:rPr lang="it-IT" sz="2800" b="1" dirty="0">
                <a:solidFill>
                  <a:srgbClr val="FCFFFA"/>
                </a:solidFill>
              </a:rPr>
              <a:t> (2cm).</a:t>
            </a:r>
          </a:p>
        </p:txBody>
      </p:sp>
    </p:spTree>
    <p:extLst>
      <p:ext uri="{BB962C8B-B14F-4D97-AF65-F5344CB8AC3E}">
        <p14:creationId xmlns:p14="http://schemas.microsoft.com/office/powerpoint/2010/main" val="3670706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12204" y="249464"/>
            <a:ext cx="49568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  <a:latin typeface="Arial"/>
                <a:cs typeface="Arial"/>
              </a:rPr>
              <a:t>Aprile 2019: 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  <a:latin typeface="Arial"/>
                <a:cs typeface="Arial"/>
              </a:rPr>
              <a:t>si programma crioablazione</a:t>
            </a:r>
          </a:p>
        </p:txBody>
      </p:sp>
      <p:pic>
        <p:nvPicPr>
          <p:cNvPr id="4" name="Immagine 3" descr="2bardicentraggi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25874" r="5448" b="22876"/>
          <a:stretch/>
        </p:blipFill>
        <p:spPr>
          <a:xfrm>
            <a:off x="1292782" y="1359879"/>
            <a:ext cx="4576726" cy="2755022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6" name="Immagine 5" descr="2bardigrigli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15882" r="4928" b="24680"/>
          <a:stretch/>
        </p:blipFill>
        <p:spPr>
          <a:xfrm>
            <a:off x="1292782" y="4114901"/>
            <a:ext cx="4576726" cy="3195310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6034540" y="329400"/>
            <a:ext cx="3758300" cy="698652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</a:rPr>
              <a:t>Nelle scansioni di centraggio, eseguite in decubito prono, si osserva esile rima radiotrasparente anteriore da riferire al passaggio dell’ago del pregresso trattamento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Viene applicata una griglia per eseguire le misurazioni necessarie per decidere il tragitto dell’ago</a:t>
            </a:r>
          </a:p>
        </p:txBody>
      </p:sp>
    </p:spTree>
    <p:extLst>
      <p:ext uri="{BB962C8B-B14F-4D97-AF65-F5344CB8AC3E}">
        <p14:creationId xmlns:p14="http://schemas.microsoft.com/office/powerpoint/2010/main" val="56824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218" name="Picture 2">
            <a:extLst>
              <a:ext uri="{FF2B5EF4-FFF2-40B4-BE49-F238E27FC236}">
                <a16:creationId xmlns:a16="http://schemas.microsoft.com/office/drawing/2014/main" id="{B9E2BA31-DF0B-3138-BF30-D77E915A9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15574" y="662749"/>
            <a:ext cx="3361846" cy="238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6E99"/>
                  </a:outerShdw>
                </a:effectLst>
              </a14:hiddenEffects>
            </a:ext>
          </a:extLst>
        </p:spPr>
      </p:pic>
      <p:pic>
        <p:nvPicPr>
          <p:cNvPr id="905220" name="Picture 5" descr="C:\Users\Rodolfo Capanna\Desktop\cryo barcellona\Farnesi Ice ball immagine.png">
            <a:extLst>
              <a:ext uri="{FF2B5EF4-FFF2-40B4-BE49-F238E27FC236}">
                <a16:creationId xmlns:a16="http://schemas.microsoft.com/office/drawing/2014/main" id="{34DC2CCC-7A93-9AEC-3759-2FA497171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1" t="15981" r="39758" b="38368"/>
          <a:stretch/>
        </p:blipFill>
        <p:spPr bwMode="auto">
          <a:xfrm>
            <a:off x="2456748" y="1403573"/>
            <a:ext cx="5167128" cy="381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9" descr="Isoterme Sonde.jpg">
            <a:extLst>
              <a:ext uri="{FF2B5EF4-FFF2-40B4-BE49-F238E27FC236}">
                <a16:creationId xmlns:a16="http://schemas.microsoft.com/office/drawing/2014/main" id="{DA2535F6-2DE5-60A6-98C5-62A55F5A7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7" b="25587"/>
          <a:stretch>
            <a:fillRect/>
          </a:stretch>
        </p:blipFill>
        <p:spPr bwMode="auto">
          <a:xfrm>
            <a:off x="7644451" y="140811"/>
            <a:ext cx="2246452" cy="334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5DB0D9-67E7-EC29-3D49-947BACDB9F16}"/>
              </a:ext>
            </a:extLst>
          </p:cNvPr>
          <p:cNvSpPr txBox="1"/>
          <p:nvPr/>
        </p:nvSpPr>
        <p:spPr>
          <a:xfrm>
            <a:off x="1079872" y="5508029"/>
            <a:ext cx="82573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L'IC </a:t>
            </a:r>
            <a:r>
              <a:rPr lang="it-IT" altLang="it-IT" sz="2800" b="1" dirty="0" err="1">
                <a:solidFill>
                  <a:srgbClr val="FCFFFA"/>
                </a:solidFill>
                <a:latin typeface="Times New Roman" panose="02020603050405020304" pitchFamily="18" charset="0"/>
              </a:rPr>
              <a:t>ball</a:t>
            </a: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può essere ottenuto di dimensioni variabili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ed è facilmente visibile alla TAC come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area di </a:t>
            </a:r>
            <a:r>
              <a:rPr lang="it-IT" altLang="it-IT" sz="2800" b="1" dirty="0" err="1">
                <a:solidFill>
                  <a:srgbClr val="FCFFFA"/>
                </a:solidFill>
                <a:latin typeface="Times New Roman" panose="02020603050405020304" pitchFamily="18" charset="0"/>
              </a:rPr>
              <a:t>radiolucenza</a:t>
            </a: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nelle parti molli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B5FDE2-CB75-FE2E-5BF1-65A8F5C55605}"/>
              </a:ext>
            </a:extLst>
          </p:cNvPr>
          <p:cNvSpPr txBox="1"/>
          <p:nvPr/>
        </p:nvSpPr>
        <p:spPr>
          <a:xfrm>
            <a:off x="431800" y="6808386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CFFFA"/>
                </a:solidFill>
              </a:rPr>
              <a:t>Fig</a:t>
            </a:r>
            <a:r>
              <a:rPr lang="it-IT" sz="2400" b="1" dirty="0">
                <a:solidFill>
                  <a:srgbClr val="FCFFFA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3540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ardicri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t="26042" r="39375" b="26250"/>
          <a:stretch/>
        </p:blipFill>
        <p:spPr>
          <a:xfrm>
            <a:off x="421371" y="125735"/>
            <a:ext cx="4099024" cy="478916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4752280" y="467469"/>
            <a:ext cx="4662016" cy="224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FCFFFA"/>
                </a:solidFill>
                <a:latin typeface="Arial"/>
                <a:cs typeface="Arial"/>
              </a:rPr>
              <a:t>Crioablazione</a:t>
            </a:r>
            <a:r>
              <a:rPr lang="it-IT" sz="2800" b="1" dirty="0">
                <a:solidFill>
                  <a:srgbClr val="FCFFFA"/>
                </a:solidFill>
                <a:latin typeface="Arial"/>
                <a:cs typeface="Arial"/>
              </a:rPr>
              <a:t> eseguita con sonda da 2,4mm</a:t>
            </a:r>
          </a:p>
          <a:p>
            <a:r>
              <a:rPr lang="it-IT" sz="2800" b="1" dirty="0">
                <a:solidFill>
                  <a:srgbClr val="FCFFFA"/>
                </a:solidFill>
                <a:latin typeface="Arial"/>
                <a:cs typeface="Arial"/>
              </a:rPr>
              <a:t>2 cicli da  7min intervallati da raffreddamento passivo di 10min</a:t>
            </a:r>
          </a:p>
        </p:txBody>
      </p:sp>
      <p:pic>
        <p:nvPicPr>
          <p:cNvPr id="5" name="Immagine 4" descr="2bardicontroll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4" t="30649" r="3326" b="27116"/>
          <a:stretch/>
        </p:blipFill>
        <p:spPr>
          <a:xfrm>
            <a:off x="215776" y="4469037"/>
            <a:ext cx="5177577" cy="2887937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5560231" y="3490169"/>
            <a:ext cx="4394998" cy="35394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</a:rPr>
              <a:t>Non complicanze immediate; 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Nel trattamento crioterapico percutaneo dell’osso, la </a:t>
            </a:r>
            <a:r>
              <a:rPr lang="it-IT" sz="2800" b="1" dirty="0" err="1">
                <a:solidFill>
                  <a:srgbClr val="FCFFFA"/>
                </a:solidFill>
              </a:rPr>
              <a:t>iceball</a:t>
            </a:r>
            <a:r>
              <a:rPr lang="it-IT" sz="2800" b="1" dirty="0">
                <a:solidFill>
                  <a:srgbClr val="FCFFFA"/>
                </a:solidFill>
              </a:rPr>
              <a:t> è scarsamente visibile, il risultato finale è valutato clinicamente</a:t>
            </a:r>
          </a:p>
        </p:txBody>
      </p:sp>
    </p:spTree>
    <p:extLst>
      <p:ext uri="{BB962C8B-B14F-4D97-AF65-F5344CB8AC3E}">
        <p14:creationId xmlns:p14="http://schemas.microsoft.com/office/powerpoint/2010/main" val="3415748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bardipostrmt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8" t="42668" r="1723" b="10256"/>
          <a:stretch/>
        </p:blipFill>
        <p:spPr>
          <a:xfrm>
            <a:off x="575583" y="161532"/>
            <a:ext cx="1970684" cy="2530660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4" name="Immagine 3" descr="bardipost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4" t="46074" r="2084" b="10456"/>
          <a:stretch/>
        </p:blipFill>
        <p:spPr>
          <a:xfrm>
            <a:off x="2020749" y="1949147"/>
            <a:ext cx="2647530" cy="2961411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5" name="Immagine 4" descr="bardipost2t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 t="33654" r="33974" b="15865"/>
          <a:stretch/>
        </p:blipFill>
        <p:spPr>
          <a:xfrm>
            <a:off x="4047433" y="4167513"/>
            <a:ext cx="1723002" cy="2713730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5021142" y="1173028"/>
            <a:ext cx="433965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</a:rPr>
              <a:t>Giugno 2019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Esegue controllo RM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Netta riduzione 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dell’edema </a:t>
            </a:r>
            <a:r>
              <a:rPr lang="it-IT" sz="2800" b="1" dirty="0" err="1">
                <a:solidFill>
                  <a:srgbClr val="FCFFFA"/>
                </a:solidFill>
              </a:rPr>
              <a:t>perilesionale</a:t>
            </a:r>
            <a:endParaRPr lang="it-IT" sz="2800" b="1" dirty="0">
              <a:solidFill>
                <a:srgbClr val="FCFFFA"/>
              </a:solidFill>
            </a:endParaRP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 (STIR)</a:t>
            </a:r>
          </a:p>
        </p:txBody>
      </p:sp>
    </p:spTree>
    <p:extLst>
      <p:ext uri="{BB962C8B-B14F-4D97-AF65-F5344CB8AC3E}">
        <p14:creationId xmlns:p14="http://schemas.microsoft.com/office/powerpoint/2010/main" val="179919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rdipostbasa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5" t="29247" r="34495"/>
          <a:stretch/>
        </p:blipFill>
        <p:spPr>
          <a:xfrm>
            <a:off x="1077405" y="88901"/>
            <a:ext cx="1658391" cy="3803528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5" name="Immagine 4" descr="bardipostcmd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6" t="29247" r="33573"/>
          <a:stretch/>
        </p:blipFill>
        <p:spPr>
          <a:xfrm>
            <a:off x="2918866" y="88901"/>
            <a:ext cx="1733773" cy="3803528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6" name="Immagine 5" descr="bardipostcurv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8413" r="6931" b="5048"/>
          <a:stretch/>
        </p:blipFill>
        <p:spPr>
          <a:xfrm>
            <a:off x="2735796" y="4269335"/>
            <a:ext cx="3252168" cy="3214956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7" name="Immagine 6" descr="bardipostroi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9" t="17628" r="30288"/>
          <a:stretch/>
        </p:blipFill>
        <p:spPr>
          <a:xfrm>
            <a:off x="1142020" y="4106141"/>
            <a:ext cx="1593776" cy="3378151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5551827" y="1331565"/>
            <a:ext cx="40598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</a:rPr>
              <a:t>Dopo somministrazione di </a:t>
            </a:r>
            <a:r>
              <a:rPr lang="it-IT" sz="2800" b="1" dirty="0" err="1">
                <a:solidFill>
                  <a:srgbClr val="FCFFFA"/>
                </a:solidFill>
              </a:rPr>
              <a:t>MdC</a:t>
            </a:r>
            <a:r>
              <a:rPr lang="it-IT" sz="2800" b="1" dirty="0">
                <a:solidFill>
                  <a:srgbClr val="FCFFFA"/>
                </a:solidFill>
              </a:rPr>
              <a:t>, si rileva marcata riduzione dell’intensità di captazione del contrasto, come confermato dalle curve.</a:t>
            </a:r>
          </a:p>
        </p:txBody>
      </p:sp>
    </p:spTree>
    <p:extLst>
      <p:ext uri="{BB962C8B-B14F-4D97-AF65-F5344CB8AC3E}">
        <p14:creationId xmlns:p14="http://schemas.microsoft.com/office/powerpoint/2010/main" val="813538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47BCAC-8026-3728-6558-02FFCD3C6988}"/>
              </a:ext>
            </a:extLst>
          </p:cNvPr>
          <p:cNvSpPr txBox="1"/>
          <p:nvPr/>
        </p:nvSpPr>
        <p:spPr>
          <a:xfrm>
            <a:off x="3600152" y="3563813"/>
            <a:ext cx="2294218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 Unicode MS"/>
              </a:rPr>
              <a:t>Caso # 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3F773C-1E99-83C3-F794-F0DFC171B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936" y="683493"/>
            <a:ext cx="6952257" cy="1015132"/>
          </a:xfrm>
          <a:prstGeom prst="rect">
            <a:avLst/>
          </a:prstGeom>
          <a:noFill/>
          <a:ln>
            <a:noFill/>
          </a:ln>
        </p:spPr>
        <p:txBody>
          <a:bodyPr lIns="100382" tIns="50194" rIns="100382" bIns="50194" anchor="ctr"/>
          <a:lstStyle/>
          <a:p>
            <a:pPr marL="0" marR="0" lvl="0" indent="0" algn="ctr" defTabSz="10033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anose="020B0600070205080204" pitchFamily="34" charset="-128"/>
                <a:cs typeface="Arial Unicode MS" pitchFamily="34" charset="-128"/>
              </a:rPr>
              <a:t>CRIOTERAPIA PERCUTANEA</a:t>
            </a:r>
          </a:p>
          <a:p>
            <a:pPr marL="0" marR="0" lvl="0" indent="0" algn="ctr" defTabSz="10033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anose="020B0600070205080204" pitchFamily="34" charset="-128"/>
                <a:cs typeface="Arial Unicode MS" pitchFamily="34" charset="-128"/>
              </a:rPr>
              <a:t>A SCOPO  TERAPEUTICO</a:t>
            </a:r>
          </a:p>
        </p:txBody>
      </p:sp>
    </p:spTree>
    <p:extLst>
      <p:ext uri="{BB962C8B-B14F-4D97-AF65-F5344CB8AC3E}">
        <p14:creationId xmlns:p14="http://schemas.microsoft.com/office/powerpoint/2010/main" val="4312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uratcp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 t="14223" r="19331" b="22475"/>
          <a:stretch/>
        </p:blipFill>
        <p:spPr>
          <a:xfrm>
            <a:off x="514857" y="4931965"/>
            <a:ext cx="2216231" cy="2373192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5" name="Immagine 4" descr="murarmt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5" t="30248" r="7332" b="15064"/>
          <a:stretch/>
        </p:blipFill>
        <p:spPr>
          <a:xfrm>
            <a:off x="165206" y="94382"/>
            <a:ext cx="2646552" cy="3667558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6" name="Immagine 5" descr="murasti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5" t="24640" r="7533" b="9655"/>
          <a:stretch/>
        </p:blipFill>
        <p:spPr>
          <a:xfrm>
            <a:off x="7254370" y="1400617"/>
            <a:ext cx="2511565" cy="4268364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2112455" y="5652045"/>
            <a:ext cx="51922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rgbClr val="FCFFFA"/>
                </a:solidFill>
              </a:rPr>
              <a:t>Nidus</a:t>
            </a:r>
            <a:r>
              <a:rPr lang="it-IT" sz="2800" b="1" dirty="0">
                <a:solidFill>
                  <a:srgbClr val="FCFFFA"/>
                </a:solidFill>
              </a:rPr>
              <a:t> di 6mm con calcificazione 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centrale (TC)</a:t>
            </a:r>
          </a:p>
          <a:p>
            <a:pPr algn="ctr"/>
            <a:endParaRPr lang="it-IT" sz="2800" b="1" dirty="0">
              <a:solidFill>
                <a:srgbClr val="FCFFFA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81104" y="982050"/>
            <a:ext cx="31999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</a:rPr>
              <a:t>Alterazione del III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 medio distale del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 femore </a:t>
            </a:r>
            <a:r>
              <a:rPr lang="it-IT" sz="2800" b="1" dirty="0" err="1">
                <a:solidFill>
                  <a:srgbClr val="FCFFFA"/>
                </a:solidFill>
              </a:rPr>
              <a:t>sn</a:t>
            </a:r>
            <a:r>
              <a:rPr lang="it-IT" sz="2800" b="1" dirty="0">
                <a:solidFill>
                  <a:srgbClr val="FCFFFA"/>
                </a:solidFill>
              </a:rPr>
              <a:t> (T1)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024088" y="2987749"/>
            <a:ext cx="35936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</a:rPr>
              <a:t>Edema della spongiosa ossea e dei tessuti molli </a:t>
            </a:r>
            <a:r>
              <a:rPr lang="it-IT" sz="2800" b="1" dirty="0" err="1">
                <a:solidFill>
                  <a:srgbClr val="FCFFFA"/>
                </a:solidFill>
              </a:rPr>
              <a:t>perilesionali</a:t>
            </a:r>
            <a:r>
              <a:rPr lang="it-IT" sz="2800" b="1" dirty="0">
                <a:solidFill>
                  <a:srgbClr val="FCFFFA"/>
                </a:solidFill>
              </a:rPr>
              <a:t> (STIR)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590481-4383-31E3-52C1-723555189FB7}"/>
              </a:ext>
            </a:extLst>
          </p:cNvPr>
          <p:cNvSpPr txBox="1"/>
          <p:nvPr/>
        </p:nvSpPr>
        <p:spPr>
          <a:xfrm>
            <a:off x="2736056" y="-163386"/>
            <a:ext cx="65550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800" b="1" dirty="0">
              <a:solidFill>
                <a:srgbClr val="FCFFFA"/>
              </a:solidFill>
            </a:endParaRPr>
          </a:p>
          <a:p>
            <a:r>
              <a:rPr lang="it-IT" sz="2800" b="1" dirty="0">
                <a:solidFill>
                  <a:srgbClr val="FCFFFA"/>
                </a:solidFill>
              </a:rPr>
              <a:t>EM 20aa Sintomatologia tipica per </a:t>
            </a:r>
            <a:r>
              <a:rPr lang="it-IT" sz="2800" b="1" dirty="0" err="1">
                <a:solidFill>
                  <a:srgbClr val="FCFFFA"/>
                </a:solidFill>
              </a:rPr>
              <a:t>oo</a:t>
            </a:r>
            <a:endParaRPr lang="it-IT" sz="2800" b="1" dirty="0">
              <a:solidFill>
                <a:srgbClr val="FCFF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19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uracri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4222" r="17749" b="12660"/>
          <a:stretch/>
        </p:blipFill>
        <p:spPr>
          <a:xfrm>
            <a:off x="2703898" y="383601"/>
            <a:ext cx="4672827" cy="4915220"/>
          </a:xfrm>
          <a:prstGeom prst="rect">
            <a:avLst/>
          </a:prstGeom>
          <a:ln w="3175" cmpd="sng">
            <a:solidFill>
              <a:srgbClr val="BBE0E3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-868171" y="5796061"/>
            <a:ext cx="12097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</a:rPr>
              <a:t>Utilizzata criosonda da 1,7mm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Eseguito un ciclo di congelamento da 4 min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 e due cicli da 3min</a:t>
            </a:r>
          </a:p>
        </p:txBody>
      </p:sp>
    </p:spTree>
    <p:extLst>
      <p:ext uri="{BB962C8B-B14F-4D97-AF65-F5344CB8AC3E}">
        <p14:creationId xmlns:p14="http://schemas.microsoft.com/office/powerpoint/2010/main" val="568318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uracontrollop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8" t="55289" r="17949" b="10657"/>
          <a:stretch/>
        </p:blipFill>
        <p:spPr>
          <a:xfrm>
            <a:off x="2409831" y="403257"/>
            <a:ext cx="5526220" cy="474473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94051" y="5508029"/>
            <a:ext cx="86925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</a:rPr>
              <a:t>Non complicanze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Risoluzione completa della sintomatologia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Chiaramente identificabile il tragitto dell’ago</a:t>
            </a:r>
          </a:p>
        </p:txBody>
      </p:sp>
    </p:spTree>
    <p:extLst>
      <p:ext uri="{BB962C8B-B14F-4D97-AF65-F5344CB8AC3E}">
        <p14:creationId xmlns:p14="http://schemas.microsoft.com/office/powerpoint/2010/main" val="2296093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47BCAC-8026-3728-6558-02FFCD3C6988}"/>
              </a:ext>
            </a:extLst>
          </p:cNvPr>
          <p:cNvSpPr txBox="1"/>
          <p:nvPr/>
        </p:nvSpPr>
        <p:spPr>
          <a:xfrm>
            <a:off x="3600152" y="3563813"/>
            <a:ext cx="2294218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 Unicode MS"/>
              </a:rPr>
              <a:t>Caso # 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3F773C-1E99-83C3-F794-F0DFC171B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936" y="683493"/>
            <a:ext cx="6952257" cy="1015132"/>
          </a:xfrm>
          <a:prstGeom prst="rect">
            <a:avLst/>
          </a:prstGeom>
          <a:noFill/>
          <a:ln>
            <a:noFill/>
          </a:ln>
        </p:spPr>
        <p:txBody>
          <a:bodyPr lIns="100382" tIns="50194" rIns="100382" bIns="50194" anchor="ctr"/>
          <a:lstStyle/>
          <a:p>
            <a:pPr marL="0" marR="0" lvl="0" indent="0" algn="ctr" defTabSz="10033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anose="020B0600070205080204" pitchFamily="34" charset="-128"/>
                <a:cs typeface="Arial Unicode MS" pitchFamily="34" charset="-128"/>
              </a:rPr>
              <a:t>CRIOTERAPIA PERCUTANEA</a:t>
            </a:r>
          </a:p>
          <a:p>
            <a:pPr marL="0" marR="0" lvl="0" indent="0" algn="ctr" defTabSz="10033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anose="020B0600070205080204" pitchFamily="34" charset="-128"/>
                <a:cs typeface="Arial Unicode MS" pitchFamily="34" charset="-128"/>
              </a:rPr>
              <a:t>A SCOPO  TERAPEUTICO</a:t>
            </a:r>
          </a:p>
        </p:txBody>
      </p:sp>
    </p:spTree>
    <p:extLst>
      <p:ext uri="{BB962C8B-B14F-4D97-AF65-F5344CB8AC3E}">
        <p14:creationId xmlns:p14="http://schemas.microsoft.com/office/powerpoint/2010/main" val="323989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ecconellipret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6282" r="29772"/>
          <a:stretch/>
        </p:blipFill>
        <p:spPr>
          <a:xfrm>
            <a:off x="646655" y="1201250"/>
            <a:ext cx="2524520" cy="6174276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7" name="Immagine 6" descr="cecconellipret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5043" r="9230" b="15859"/>
          <a:stretch/>
        </p:blipFill>
        <p:spPr>
          <a:xfrm>
            <a:off x="6200872" y="290755"/>
            <a:ext cx="2799880" cy="2918337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6033572" y="3550098"/>
            <a:ext cx="36506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CFFFA"/>
                </a:solidFill>
              </a:rPr>
              <a:t>RM eseguita altrove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Alterazione a carattere fibromatoso del braccio </a:t>
            </a:r>
            <a:r>
              <a:rPr lang="it-IT" sz="2800" b="1" dirty="0" err="1">
                <a:solidFill>
                  <a:srgbClr val="FCFFFA"/>
                </a:solidFill>
              </a:rPr>
              <a:t>sn</a:t>
            </a:r>
            <a:r>
              <a:rPr lang="it-IT" sz="2800" b="1" dirty="0">
                <a:solidFill>
                  <a:srgbClr val="FCFFFA"/>
                </a:solidFill>
              </a:rPr>
              <a:t>,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dotata di intensa impregnazione </a:t>
            </a:r>
            <a:r>
              <a:rPr lang="it-IT" sz="2800" b="1" dirty="0" err="1">
                <a:solidFill>
                  <a:srgbClr val="FCFFFA"/>
                </a:solidFill>
              </a:rPr>
              <a:t>contrastografica</a:t>
            </a:r>
            <a:endParaRPr lang="it-IT" sz="2800" b="1" dirty="0">
              <a:solidFill>
                <a:srgbClr val="FCFFFA"/>
              </a:solidFill>
            </a:endParaRPr>
          </a:p>
        </p:txBody>
      </p:sp>
      <p:pic>
        <p:nvPicPr>
          <p:cNvPr id="10" name="Immagine 9" descr="cecconellipremd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0" t="3932" r="29749" b="1661"/>
          <a:stretch/>
        </p:blipFill>
        <p:spPr>
          <a:xfrm>
            <a:off x="3155779" y="1187549"/>
            <a:ext cx="2261744" cy="6081370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1900011" y="687256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T1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931129" y="676278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MdC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666396" y="280197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C751AA-085D-2BF1-27F4-0CB54CC94263}"/>
              </a:ext>
            </a:extLst>
          </p:cNvPr>
          <p:cNvSpPr txBox="1"/>
          <p:nvPr/>
        </p:nvSpPr>
        <p:spPr>
          <a:xfrm>
            <a:off x="646655" y="-204297"/>
            <a:ext cx="49984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sz="2800" b="1" dirty="0">
              <a:solidFill>
                <a:srgbClr val="FCFFFA"/>
              </a:solidFill>
            </a:endParaRP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MC 35aa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Fibromatosi nota braccio </a:t>
            </a:r>
            <a:r>
              <a:rPr lang="it-IT" sz="2800" b="1" dirty="0" err="1">
                <a:solidFill>
                  <a:srgbClr val="FCFFFA"/>
                </a:solidFill>
              </a:rPr>
              <a:t>sn</a:t>
            </a:r>
            <a:endParaRPr lang="it-IT" sz="2800" b="1" dirty="0">
              <a:solidFill>
                <a:srgbClr val="FCFF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52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ecconellicri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3" t="27845" b="34094"/>
          <a:stretch/>
        </p:blipFill>
        <p:spPr>
          <a:xfrm>
            <a:off x="464328" y="467469"/>
            <a:ext cx="3118823" cy="2827180"/>
          </a:xfrm>
          <a:prstGeom prst="rect">
            <a:avLst/>
          </a:prstGeom>
          <a:ln w="3175" cmpd="sng">
            <a:solidFill>
              <a:srgbClr val="BBE0E3"/>
            </a:solidFill>
          </a:ln>
        </p:spPr>
      </p:pic>
      <p:pic>
        <p:nvPicPr>
          <p:cNvPr id="5" name="Immagine 4" descr="cecconellicrio1 (2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6" b="36098"/>
          <a:stretch/>
        </p:blipFill>
        <p:spPr>
          <a:xfrm>
            <a:off x="3680368" y="395461"/>
            <a:ext cx="6162558" cy="1752972"/>
          </a:xfrm>
          <a:prstGeom prst="rect">
            <a:avLst/>
          </a:prstGeom>
          <a:ln w="3175" cmpd="sng">
            <a:solidFill>
              <a:srgbClr val="BBE0E3"/>
            </a:solidFill>
          </a:ln>
        </p:spPr>
      </p:pic>
      <p:pic>
        <p:nvPicPr>
          <p:cNvPr id="6" name="Immagine 5" descr="cecconellicrio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9" t="26443" r="7332" b="34094"/>
          <a:stretch/>
        </p:blipFill>
        <p:spPr>
          <a:xfrm>
            <a:off x="343674" y="3779837"/>
            <a:ext cx="3090908" cy="3273706"/>
          </a:xfrm>
          <a:prstGeom prst="rect">
            <a:avLst/>
          </a:prstGeom>
          <a:ln w="3175" cmpd="sng">
            <a:solidFill>
              <a:srgbClr val="BBE0E3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3583152" y="2476137"/>
            <a:ext cx="66417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CFFFA"/>
                </a:solidFill>
              </a:rPr>
              <a:t>Ottobre 2019 esegue crioterapia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Posizionamento sotto guida eco/ TC di 2 criosonde da 2,4mm e 1,7mm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Eseguiti 2 cicli di congelamento di 7 minuti intervallati da circa 12 </a:t>
            </a:r>
            <a:r>
              <a:rPr lang="it-IT" sz="2800" b="1" dirty="0" err="1">
                <a:solidFill>
                  <a:srgbClr val="FCFFFA"/>
                </a:solidFill>
              </a:rPr>
              <a:t>min</a:t>
            </a:r>
            <a:r>
              <a:rPr lang="it-IT" sz="2800" b="1" dirty="0">
                <a:solidFill>
                  <a:srgbClr val="FCFFFA"/>
                </a:solidFill>
              </a:rPr>
              <a:t> di riscaldamento passivo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Nell’ultima immagine è visibile il guanto sterile con fisiologica calda  utilizzato per evitare danni cutanei ;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 è visibile inoltre la </a:t>
            </a:r>
            <a:r>
              <a:rPr lang="it-IT" sz="2800" b="1" dirty="0" err="1">
                <a:solidFill>
                  <a:srgbClr val="FCFFFA"/>
                </a:solidFill>
              </a:rPr>
              <a:t>iceball</a:t>
            </a:r>
            <a:r>
              <a:rPr lang="it-IT" sz="2800" b="1" dirty="0">
                <a:solidFill>
                  <a:srgbClr val="FCFFFA"/>
                </a:solidFill>
              </a:rPr>
              <a:t> come area </a:t>
            </a:r>
            <a:r>
              <a:rPr lang="it-IT" sz="2800" b="1" dirty="0" err="1">
                <a:solidFill>
                  <a:srgbClr val="FCFFFA"/>
                </a:solidFill>
              </a:rPr>
              <a:t>ipodensa</a:t>
            </a:r>
            <a:r>
              <a:rPr lang="it-IT" sz="2800" b="1" dirty="0">
                <a:solidFill>
                  <a:srgbClr val="FCFFFA"/>
                </a:solidFill>
              </a:rPr>
              <a:t>.</a:t>
            </a:r>
          </a:p>
        </p:txBody>
      </p:sp>
      <p:sp>
        <p:nvSpPr>
          <p:cNvPr id="8" name="Freccia giù 7"/>
          <p:cNvSpPr/>
          <p:nvPr/>
        </p:nvSpPr>
        <p:spPr>
          <a:xfrm>
            <a:off x="2249313" y="4047453"/>
            <a:ext cx="154328" cy="7716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62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C80DD321-81AF-B8F9-22E1-7C60CB6E8E88}"/>
              </a:ext>
            </a:extLst>
          </p:cNvPr>
          <p:cNvGrpSpPr/>
          <p:nvPr/>
        </p:nvGrpSpPr>
        <p:grpSpPr>
          <a:xfrm>
            <a:off x="357188" y="207963"/>
            <a:ext cx="3454400" cy="3415196"/>
            <a:chOff x="357188" y="207963"/>
            <a:chExt cx="3454400" cy="3415196"/>
          </a:xfrm>
        </p:grpSpPr>
        <p:pic>
          <p:nvPicPr>
            <p:cNvPr id="876545" name="Picture 1">
              <a:extLst>
                <a:ext uri="{FF2B5EF4-FFF2-40B4-BE49-F238E27FC236}">
                  <a16:creationId xmlns:a16="http://schemas.microsoft.com/office/drawing/2014/main" id="{F04D58E5-78C3-6CFF-5828-94E2C6505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88" y="207963"/>
              <a:ext cx="3454400" cy="3390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4DFED35E-E0D9-9BCC-2D97-A6CFCF4DC7AE}"/>
                </a:ext>
              </a:extLst>
            </p:cNvPr>
            <p:cNvSpPr txBox="1"/>
            <p:nvPr/>
          </p:nvSpPr>
          <p:spPr>
            <a:xfrm>
              <a:off x="1586232" y="2915273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000" b="1" dirty="0">
                  <a:solidFill>
                    <a:srgbClr val="FCFFFA"/>
                  </a:solidFill>
                </a:rPr>
                <a:t>A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642FA874-7451-5632-E2C7-8D3FE464AD40}"/>
              </a:ext>
            </a:extLst>
          </p:cNvPr>
          <p:cNvGrpSpPr/>
          <p:nvPr/>
        </p:nvGrpSpPr>
        <p:grpSpPr>
          <a:xfrm>
            <a:off x="6708775" y="236667"/>
            <a:ext cx="4197208" cy="3437886"/>
            <a:chOff x="6708775" y="236667"/>
            <a:chExt cx="4197208" cy="3437886"/>
          </a:xfrm>
        </p:grpSpPr>
        <p:pic>
          <p:nvPicPr>
            <p:cNvPr id="876547" name="Picture 3">
              <a:extLst>
                <a:ext uri="{FF2B5EF4-FFF2-40B4-BE49-F238E27FC236}">
                  <a16:creationId xmlns:a16="http://schemas.microsoft.com/office/drawing/2014/main" id="{5EF537BC-84E7-F13A-1DF3-7D61F1AA7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775" y="236667"/>
              <a:ext cx="3371850" cy="3402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F1A7C26-B895-1F02-0FB9-DC167437CFDC}"/>
                </a:ext>
              </a:extLst>
            </p:cNvPr>
            <p:cNvSpPr txBox="1"/>
            <p:nvPr/>
          </p:nvSpPr>
          <p:spPr>
            <a:xfrm flipH="1">
              <a:off x="9547366" y="2966667"/>
              <a:ext cx="13586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rgbClr val="FCFFFA"/>
                  </a:solidFill>
                </a:rPr>
                <a:t>C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E8F5779F-702D-E052-1D75-A35B593B0D3C}"/>
              </a:ext>
            </a:extLst>
          </p:cNvPr>
          <p:cNvGrpSpPr/>
          <p:nvPr/>
        </p:nvGrpSpPr>
        <p:grpSpPr>
          <a:xfrm>
            <a:off x="3236396" y="1518564"/>
            <a:ext cx="3517900" cy="3497262"/>
            <a:chOff x="3281363" y="1331565"/>
            <a:chExt cx="3517900" cy="3497262"/>
          </a:xfrm>
        </p:grpSpPr>
        <p:pic>
          <p:nvPicPr>
            <p:cNvPr id="876546" name="Picture 2">
              <a:extLst>
                <a:ext uri="{FF2B5EF4-FFF2-40B4-BE49-F238E27FC236}">
                  <a16:creationId xmlns:a16="http://schemas.microsoft.com/office/drawing/2014/main" id="{C8DA42B4-DC1A-6463-8BBA-04BE5396A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363" y="1331565"/>
              <a:ext cx="3517900" cy="3497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03C4F4F7-EF1B-6F60-1B5B-42C4621F8552}"/>
                </a:ext>
              </a:extLst>
            </p:cNvPr>
            <p:cNvSpPr txBox="1"/>
            <p:nvPr/>
          </p:nvSpPr>
          <p:spPr>
            <a:xfrm>
              <a:off x="5277440" y="3995861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000" b="1" dirty="0">
                  <a:solidFill>
                    <a:srgbClr val="FCFFFA"/>
                  </a:solidFill>
                </a:rPr>
                <a:t>B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BB506E-F98B-D6C4-31AD-25EB0BC90C6C}"/>
              </a:ext>
            </a:extLst>
          </p:cNvPr>
          <p:cNvSpPr txBox="1"/>
          <p:nvPr/>
        </p:nvSpPr>
        <p:spPr>
          <a:xfrm>
            <a:off x="387123" y="5147989"/>
            <a:ext cx="9466502" cy="220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30000"/>
              </a:spcBef>
              <a:buClr>
                <a:srgbClr val="000000"/>
              </a:buClr>
              <a:buSzPct val="100000"/>
              <a:defRPr/>
            </a:pP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A)Lesione secondaria   estesa all’</a:t>
            </a:r>
            <a:r>
              <a:rPr lang="it-IT" altLang="it-IT" sz="2800" b="1" dirty="0" err="1">
                <a:solidFill>
                  <a:srgbClr val="FCFFFA"/>
                </a:solidFill>
                <a:latin typeface="Times New Roman" panose="02020603050405020304" pitchFamily="18" charset="0"/>
              </a:rPr>
              <a:t>emicorpo</a:t>
            </a: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,</a:t>
            </a:r>
          </a:p>
          <a:p>
            <a:pPr lvl="0">
              <a:spcBef>
                <a:spcPct val="30000"/>
              </a:spcBef>
              <a:buClr>
                <a:srgbClr val="000000"/>
              </a:buClr>
              <a:buSzPct val="100000"/>
              <a:defRPr/>
            </a:pP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peduncolo e apofisi trasversa </a:t>
            </a:r>
            <a:r>
              <a:rPr lang="it-IT" altLang="it-IT" sz="2800" b="1" dirty="0" err="1">
                <a:solidFill>
                  <a:srgbClr val="FCFFFA"/>
                </a:solidFill>
                <a:latin typeface="Times New Roman" panose="02020603050405020304" pitchFamily="18" charset="0"/>
              </a:rPr>
              <a:t>verebrale</a:t>
            </a: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</a:t>
            </a:r>
          </a:p>
          <a:p>
            <a:pPr lvl="0">
              <a:spcBef>
                <a:spcPct val="30000"/>
              </a:spcBef>
              <a:buClr>
                <a:srgbClr val="000000"/>
              </a:buClr>
              <a:buSzPct val="100000"/>
              <a:defRPr/>
            </a:pP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B) ben visibile l’ «</a:t>
            </a:r>
            <a:r>
              <a:rPr lang="it-IT" altLang="it-IT" sz="2800" b="1" dirty="0" err="1">
                <a:solidFill>
                  <a:srgbClr val="FCFFFA"/>
                </a:solidFill>
                <a:latin typeface="Times New Roman" panose="02020603050405020304" pitchFamily="18" charset="0"/>
              </a:rPr>
              <a:t>ice</a:t>
            </a: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800" b="1" dirty="0" err="1">
                <a:solidFill>
                  <a:srgbClr val="FCFFFA"/>
                </a:solidFill>
                <a:latin typeface="Times New Roman" panose="02020603050405020304" pitchFamily="18" charset="0"/>
              </a:rPr>
              <a:t>ball</a:t>
            </a: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» che copre tutta la zona interessata</a:t>
            </a:r>
          </a:p>
          <a:p>
            <a:pPr lvl="0">
              <a:spcBef>
                <a:spcPct val="30000"/>
              </a:spcBef>
              <a:buClr>
                <a:srgbClr val="000000"/>
              </a:buClr>
              <a:buSzPct val="100000"/>
              <a:defRPr/>
            </a:pP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C) estensione della necrosi indotta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40444D-F6B6-B168-FF58-786AC255C0DF}"/>
              </a:ext>
            </a:extLst>
          </p:cNvPr>
          <p:cNvSpPr txBox="1"/>
          <p:nvPr/>
        </p:nvSpPr>
        <p:spPr>
          <a:xfrm>
            <a:off x="8655392" y="6861343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CFFFA"/>
                </a:solidFill>
              </a:rPr>
              <a:t>Fig</a:t>
            </a:r>
            <a:r>
              <a:rPr lang="it-IT" sz="2400" b="1" dirty="0">
                <a:solidFill>
                  <a:srgbClr val="FCFFFA"/>
                </a:solidFill>
              </a:rPr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ecconellipostcri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2" t="34201" r="6710" b="41151"/>
          <a:stretch/>
        </p:blipFill>
        <p:spPr>
          <a:xfrm>
            <a:off x="2696588" y="467469"/>
            <a:ext cx="4687448" cy="4687448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1367904" y="5508029"/>
            <a:ext cx="76477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CFFFA"/>
                </a:solidFill>
              </a:rPr>
              <a:t>Al controllo TC, area di </a:t>
            </a:r>
            <a:r>
              <a:rPr lang="it-IT" sz="2800" b="1" dirty="0" err="1">
                <a:solidFill>
                  <a:srgbClr val="FCFFFA"/>
                </a:solidFill>
              </a:rPr>
              <a:t>ipodensità</a:t>
            </a:r>
            <a:r>
              <a:rPr lang="it-IT" sz="2800" b="1" dirty="0">
                <a:solidFill>
                  <a:srgbClr val="FCFFFA"/>
                </a:solidFill>
              </a:rPr>
              <a:t> compatibile con il trattamento 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in assenza di complicanze</a:t>
            </a:r>
          </a:p>
        </p:txBody>
      </p:sp>
    </p:spTree>
    <p:extLst>
      <p:ext uri="{BB962C8B-B14F-4D97-AF65-F5344CB8AC3E}">
        <p14:creationId xmlns:p14="http://schemas.microsoft.com/office/powerpoint/2010/main" val="3163394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eccconeldwip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3" t="35097" r="13541" b="24238"/>
          <a:stretch/>
        </p:blipFill>
        <p:spPr>
          <a:xfrm>
            <a:off x="7563704" y="5115165"/>
            <a:ext cx="2229136" cy="2186060"/>
          </a:xfrm>
          <a:prstGeom prst="rect">
            <a:avLst/>
          </a:prstGeom>
          <a:ln w="38100">
            <a:solidFill>
              <a:srgbClr val="FCFFFA"/>
            </a:solidFill>
          </a:ln>
        </p:spPr>
      </p:pic>
      <p:pic>
        <p:nvPicPr>
          <p:cNvPr id="6" name="Immagine 5" descr="cecconellirmpostt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4" t="19032" r="16547" b="-1"/>
          <a:stretch/>
        </p:blipFill>
        <p:spPr>
          <a:xfrm>
            <a:off x="209103" y="482440"/>
            <a:ext cx="2342900" cy="5849592"/>
          </a:xfrm>
          <a:prstGeom prst="rect">
            <a:avLst/>
          </a:prstGeom>
          <a:ln w="38100">
            <a:solidFill>
              <a:srgbClr val="FCFFFA"/>
            </a:solidFill>
          </a:ln>
        </p:spPr>
      </p:pic>
      <p:pic>
        <p:nvPicPr>
          <p:cNvPr id="7" name="Immagine 6" descr="cecconellistirpos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7" t="13422" r="14344" b="10056"/>
          <a:stretch/>
        </p:blipFill>
        <p:spPr>
          <a:xfrm>
            <a:off x="2752835" y="482439"/>
            <a:ext cx="2863541" cy="5849592"/>
          </a:xfrm>
          <a:prstGeom prst="rect">
            <a:avLst/>
          </a:prstGeom>
          <a:ln w="38100">
            <a:solidFill>
              <a:srgbClr val="FCFFFA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6147546" y="1076878"/>
            <a:ext cx="42213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CFFFA"/>
                </a:solidFill>
              </a:rPr>
              <a:t>Controllo RM 2020: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Globale riduzione 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della lesione trattata</a:t>
            </a:r>
          </a:p>
          <a:p>
            <a:r>
              <a:rPr lang="it-IT" sz="2800" b="1" dirty="0">
                <a:solidFill>
                  <a:srgbClr val="FCFFFA"/>
                </a:solidFill>
              </a:rPr>
              <a:t> e modificazioni del segnale (STIR, DWI) compatibili con devascolarizzazione.</a:t>
            </a:r>
          </a:p>
        </p:txBody>
      </p:sp>
      <p:pic>
        <p:nvPicPr>
          <p:cNvPr id="5" name="Immagine 4" descr="cecconellidwipos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2" t="38662" r="8313" b="20673"/>
          <a:stretch/>
        </p:blipFill>
        <p:spPr>
          <a:xfrm>
            <a:off x="5192847" y="5115165"/>
            <a:ext cx="2154833" cy="2186060"/>
          </a:xfrm>
          <a:prstGeom prst="rect">
            <a:avLst/>
          </a:prstGeom>
          <a:ln w="38100">
            <a:solidFill>
              <a:srgbClr val="FCFFFA"/>
            </a:solidFill>
          </a:ln>
        </p:spPr>
      </p:pic>
    </p:spTree>
    <p:extLst>
      <p:ext uri="{BB962C8B-B14F-4D97-AF65-F5344CB8AC3E}">
        <p14:creationId xmlns:p14="http://schemas.microsoft.com/office/powerpoint/2010/main" val="421049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2" name="Picture 7">
            <a:extLst>
              <a:ext uri="{FF2B5EF4-FFF2-40B4-BE49-F238E27FC236}">
                <a16:creationId xmlns:a16="http://schemas.microsoft.com/office/drawing/2014/main" id="{90AFE32A-5930-1D42-9DD8-A5BC0D9B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93" y="36888"/>
            <a:ext cx="6100238" cy="70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uppo 11">
            <a:extLst>
              <a:ext uri="{FF2B5EF4-FFF2-40B4-BE49-F238E27FC236}">
                <a16:creationId xmlns:a16="http://schemas.microsoft.com/office/drawing/2014/main" id="{B49A707A-B6CD-6FFD-A6AD-5B1C068FA0B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" y="207940"/>
            <a:ext cx="1700927" cy="15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uppo 11">
            <a:extLst>
              <a:ext uri="{FF2B5EF4-FFF2-40B4-BE49-F238E27FC236}">
                <a16:creationId xmlns:a16="http://schemas.microsoft.com/office/drawing/2014/main" id="{EDFA2737-067F-9BF2-4F3C-D82BAEAE124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664" y="207940"/>
            <a:ext cx="1700927" cy="15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523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C710AAE9-CDC6-93D5-1B9D-FA9368363E71}"/>
              </a:ext>
            </a:extLst>
          </p:cNvPr>
          <p:cNvGrpSpPr/>
          <p:nvPr/>
        </p:nvGrpSpPr>
        <p:grpSpPr>
          <a:xfrm>
            <a:off x="89941" y="238509"/>
            <a:ext cx="4721771" cy="3541328"/>
            <a:chOff x="89941" y="421236"/>
            <a:chExt cx="4721771" cy="3541328"/>
          </a:xfrm>
        </p:grpSpPr>
        <p:pic>
          <p:nvPicPr>
            <p:cNvPr id="7" name="Picture 4" descr="C:\Users\Utente\Desktop\Crio 1feb12\cartella senza titolo 3\CIMG6835.JPG">
              <a:extLst>
                <a:ext uri="{FF2B5EF4-FFF2-40B4-BE49-F238E27FC236}">
                  <a16:creationId xmlns:a16="http://schemas.microsoft.com/office/drawing/2014/main" id="{C20967AA-E151-6DE1-486B-CB3FF537F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41" y="421236"/>
              <a:ext cx="4721771" cy="354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6DBA2E2C-A795-7E9A-F488-2867358E57CB}"/>
                </a:ext>
              </a:extLst>
            </p:cNvPr>
            <p:cNvSpPr txBox="1"/>
            <p:nvPr/>
          </p:nvSpPr>
          <p:spPr>
            <a:xfrm>
              <a:off x="4071517" y="530480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b="1" dirty="0">
                  <a:solidFill>
                    <a:srgbClr val="FCFFFA"/>
                  </a:solidFill>
                </a:rPr>
                <a:t>A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4C0354A8-F4C5-0B58-C8CC-BDCB718039F2}"/>
              </a:ext>
            </a:extLst>
          </p:cNvPr>
          <p:cNvGrpSpPr/>
          <p:nvPr/>
        </p:nvGrpSpPr>
        <p:grpSpPr>
          <a:xfrm>
            <a:off x="184149" y="4038957"/>
            <a:ext cx="4627563" cy="3398838"/>
            <a:chOff x="4811713" y="539477"/>
            <a:chExt cx="4627563" cy="3398838"/>
          </a:xfrm>
        </p:grpSpPr>
        <p:pic>
          <p:nvPicPr>
            <p:cNvPr id="856066" name="Picture 1">
              <a:extLst>
                <a:ext uri="{FF2B5EF4-FFF2-40B4-BE49-F238E27FC236}">
                  <a16:creationId xmlns:a16="http://schemas.microsoft.com/office/drawing/2014/main" id="{C1D2E440-92A0-0FF8-62C9-B15345949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713" y="539477"/>
              <a:ext cx="4627563" cy="33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56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B29294F-21AF-A112-FEB0-35AEA9BA1F26}"/>
                </a:ext>
              </a:extLst>
            </p:cNvPr>
            <p:cNvSpPr txBox="1"/>
            <p:nvPr/>
          </p:nvSpPr>
          <p:spPr>
            <a:xfrm>
              <a:off x="8897673" y="581466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b="1" dirty="0">
                  <a:solidFill>
                    <a:srgbClr val="FCFFFA"/>
                  </a:solidFill>
                </a:rPr>
                <a:t>B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BEBEAE-F325-A165-60CB-7EE026A96391}"/>
              </a:ext>
            </a:extLst>
          </p:cNvPr>
          <p:cNvSpPr txBox="1"/>
          <p:nvPr/>
        </p:nvSpPr>
        <p:spPr>
          <a:xfrm>
            <a:off x="4946768" y="1445609"/>
            <a:ext cx="477406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algn="ctr">
              <a:buAutoNum type="alphaLcParenR"/>
            </a:pP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Si esegue anestesia con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             aghi sottili da spinale </a:t>
            </a: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b) inserzione degli aghi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   da </a:t>
            </a:r>
            <a:r>
              <a:rPr lang="it-IT" altLang="it-IT" sz="2800" b="1" dirty="0" err="1">
                <a:solidFill>
                  <a:srgbClr val="FCFFFA"/>
                </a:solidFill>
                <a:latin typeface="Times New Roman" panose="02020603050405020304" pitchFamily="18" charset="0"/>
              </a:rPr>
              <a:t>agobiopsia</a:t>
            </a: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con il </a:t>
            </a:r>
            <a:r>
              <a:rPr lang="it-IT" altLang="it-IT" sz="2800" b="1" dirty="0" err="1">
                <a:solidFill>
                  <a:srgbClr val="FCFFFA"/>
                </a:solidFill>
                <a:latin typeface="Times New Roman" panose="02020603050405020304" pitchFamily="18" charset="0"/>
              </a:rPr>
              <a:t>trocar</a:t>
            </a:r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</a:t>
            </a:r>
            <a:endParaRPr lang="it-IT" sz="2800" b="1" dirty="0">
              <a:solidFill>
                <a:srgbClr val="FCFFFA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A066E3-80F7-F364-F64E-C4920F7E4753}"/>
              </a:ext>
            </a:extLst>
          </p:cNvPr>
          <p:cNvSpPr txBox="1"/>
          <p:nvPr/>
        </p:nvSpPr>
        <p:spPr>
          <a:xfrm>
            <a:off x="6188178" y="539477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CFFFA"/>
                </a:solidFill>
              </a:rPr>
              <a:t>TECNICA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FF622D-4265-B8B6-F3A4-5F0EE2B55C0D}"/>
              </a:ext>
            </a:extLst>
          </p:cNvPr>
          <p:cNvSpPr txBox="1"/>
          <p:nvPr/>
        </p:nvSpPr>
        <p:spPr>
          <a:xfrm>
            <a:off x="8811487" y="6876181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Fig</a:t>
            </a:r>
            <a:r>
              <a:rPr lang="it-IT" sz="2400" b="1" dirty="0">
                <a:solidFill>
                  <a:schemeClr val="bg1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2848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58B03693-3B80-FE32-0C4C-79CA3E5DA1F1}"/>
              </a:ext>
            </a:extLst>
          </p:cNvPr>
          <p:cNvGrpSpPr/>
          <p:nvPr/>
        </p:nvGrpSpPr>
        <p:grpSpPr>
          <a:xfrm>
            <a:off x="308263" y="232745"/>
            <a:ext cx="4624231" cy="3470671"/>
            <a:chOff x="120938" y="3938314"/>
            <a:chExt cx="4624231" cy="3470671"/>
          </a:xfrm>
        </p:grpSpPr>
        <p:pic>
          <p:nvPicPr>
            <p:cNvPr id="856067" name="Picture 2">
              <a:extLst>
                <a:ext uri="{FF2B5EF4-FFF2-40B4-BE49-F238E27FC236}">
                  <a16:creationId xmlns:a16="http://schemas.microsoft.com/office/drawing/2014/main" id="{61E3555A-4B78-C3C9-F4EA-3DB176761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" t="10062" r="4990"/>
            <a:stretch>
              <a:fillRect/>
            </a:stretch>
          </p:blipFill>
          <p:spPr bwMode="auto">
            <a:xfrm>
              <a:off x="120938" y="3938314"/>
              <a:ext cx="4624231" cy="3470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56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D17C724-543F-BC0F-6EDC-0907E7F43329}"/>
                </a:ext>
              </a:extLst>
            </p:cNvPr>
            <p:cNvSpPr txBox="1"/>
            <p:nvPr/>
          </p:nvSpPr>
          <p:spPr>
            <a:xfrm>
              <a:off x="4101965" y="3977268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b="1" dirty="0">
                  <a:solidFill>
                    <a:srgbClr val="FCFFFA"/>
                  </a:solidFill>
                </a:rPr>
                <a:t>C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41491AC6-3F12-1563-9739-8F1932B7A8B5}"/>
              </a:ext>
            </a:extLst>
          </p:cNvPr>
          <p:cNvGrpSpPr/>
          <p:nvPr/>
        </p:nvGrpSpPr>
        <p:grpSpPr>
          <a:xfrm>
            <a:off x="291027" y="3854059"/>
            <a:ext cx="4874337" cy="3454099"/>
            <a:chOff x="4745168" y="3954886"/>
            <a:chExt cx="4874337" cy="3454099"/>
          </a:xfrm>
        </p:grpSpPr>
        <p:pic>
          <p:nvPicPr>
            <p:cNvPr id="856068" name="Picture 3">
              <a:extLst>
                <a:ext uri="{FF2B5EF4-FFF2-40B4-BE49-F238E27FC236}">
                  <a16:creationId xmlns:a16="http://schemas.microsoft.com/office/drawing/2014/main" id="{31025F14-2242-B1E9-1424-8882C52E3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168" y="3954886"/>
              <a:ext cx="4874337" cy="3454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56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B89469B-7C59-3489-B498-2EE971524583}"/>
                </a:ext>
              </a:extLst>
            </p:cNvPr>
            <p:cNvSpPr txBox="1"/>
            <p:nvPr/>
          </p:nvSpPr>
          <p:spPr>
            <a:xfrm>
              <a:off x="8897673" y="3982265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b="1" dirty="0">
                  <a:solidFill>
                    <a:srgbClr val="FCFFFA"/>
                  </a:solidFill>
                </a:rPr>
                <a:t>D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376D58-32E4-DF3C-2913-7B4AFC997735}"/>
              </a:ext>
            </a:extLst>
          </p:cNvPr>
          <p:cNvSpPr txBox="1"/>
          <p:nvPr/>
        </p:nvSpPr>
        <p:spPr>
          <a:xfrm>
            <a:off x="5148132" y="1465392"/>
            <a:ext cx="447430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c) asportato il mandrino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si inserisce al suo posto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 la sonda </a:t>
            </a: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endParaRPr lang="it-IT" altLang="it-IT" sz="2800" b="1" dirty="0">
              <a:solidFill>
                <a:srgbClr val="FCFFFA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d) penetrazione della sonda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nella massa per la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profondità stabilita </a:t>
            </a:r>
            <a:endParaRPr lang="it-IT" sz="2800" b="1" dirty="0">
              <a:solidFill>
                <a:srgbClr val="FCFFFA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A9ECA7-7DDC-E3D2-0086-DE41FBCB5972}"/>
              </a:ext>
            </a:extLst>
          </p:cNvPr>
          <p:cNvSpPr txBox="1"/>
          <p:nvPr/>
        </p:nvSpPr>
        <p:spPr>
          <a:xfrm>
            <a:off x="8856736" y="6732165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Fig</a:t>
            </a:r>
            <a:r>
              <a:rPr lang="it-IT" sz="2400" b="1">
                <a:solidFill>
                  <a:schemeClr val="bg1"/>
                </a:solidFill>
              </a:rPr>
              <a:t> 5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E8ED8C7-8806-C8FA-160E-0C0F035C8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936" y="683493"/>
            <a:ext cx="6952257" cy="1015132"/>
          </a:xfrm>
          <a:prstGeom prst="rect">
            <a:avLst/>
          </a:prstGeom>
          <a:noFill/>
          <a:ln>
            <a:noFill/>
          </a:ln>
        </p:spPr>
        <p:txBody>
          <a:bodyPr lIns="100382" tIns="50194" rIns="100382" bIns="50194" anchor="ctr"/>
          <a:lstStyle/>
          <a:p>
            <a:pPr algn="ctr" defTabSz="1003300">
              <a:buFont typeface="Times New Roman" panose="02020603050405020304" pitchFamily="18" charset="0"/>
              <a:buNone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CRIOTERAPIA PERCUTANEA</a:t>
            </a:r>
          </a:p>
          <a:p>
            <a:pPr algn="ctr" defTabSz="1003300">
              <a:buFont typeface="Times New Roman" panose="02020603050405020304" pitchFamily="18" charset="0"/>
              <a:buNone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A SCOPO PALLIATIVO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47BCAC-8026-3728-6558-02FFCD3C6988}"/>
              </a:ext>
            </a:extLst>
          </p:cNvPr>
          <p:cNvSpPr txBox="1"/>
          <p:nvPr/>
        </p:nvSpPr>
        <p:spPr>
          <a:xfrm>
            <a:off x="3600152" y="3563813"/>
            <a:ext cx="2294218" cy="707886"/>
          </a:xfrm>
          <a:prstGeom prst="rect">
            <a:avLst/>
          </a:prstGeom>
          <a:solidFill>
            <a:srgbClr val="00206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Caso # 1</a:t>
            </a:r>
          </a:p>
        </p:txBody>
      </p:sp>
    </p:spTree>
    <p:extLst>
      <p:ext uri="{BB962C8B-B14F-4D97-AF65-F5344CB8AC3E}">
        <p14:creationId xmlns:p14="http://schemas.microsoft.com/office/powerpoint/2010/main" val="20899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1AF5066-A52B-6080-336D-33EFEE2C5FA0}"/>
              </a:ext>
            </a:extLst>
          </p:cNvPr>
          <p:cNvGrpSpPr/>
          <p:nvPr/>
        </p:nvGrpSpPr>
        <p:grpSpPr>
          <a:xfrm>
            <a:off x="935856" y="683493"/>
            <a:ext cx="8354717" cy="4419352"/>
            <a:chOff x="141980" y="199008"/>
            <a:chExt cx="9796665" cy="4851400"/>
          </a:xfrm>
        </p:grpSpPr>
        <p:pic>
          <p:nvPicPr>
            <p:cNvPr id="882690" name="Picture 2" descr="C:\Users\Utente\Desktop\Coffaro\Coffaro RMN genn 2012 STIR COR 2.jpg">
              <a:extLst>
                <a:ext uri="{FF2B5EF4-FFF2-40B4-BE49-F238E27FC236}">
                  <a16:creationId xmlns:a16="http://schemas.microsoft.com/office/drawing/2014/main" id="{7B02646F-6CD2-E9C2-32A7-445C62950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980" y="199008"/>
              <a:ext cx="4849812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2691" name="Picture 3" descr="C:\Users\Utente\Desktop\Coffaro\Coffaro RMN genn 2012 STIR COR 1.jpg">
              <a:extLst>
                <a:ext uri="{FF2B5EF4-FFF2-40B4-BE49-F238E27FC236}">
                  <a16:creationId xmlns:a16="http://schemas.microsoft.com/office/drawing/2014/main" id="{4DAFE0B1-5200-5D17-2094-F0963A5FE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458" y="201786"/>
              <a:ext cx="4802187" cy="480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ccia a destra 10">
              <a:extLst>
                <a:ext uri="{FF2B5EF4-FFF2-40B4-BE49-F238E27FC236}">
                  <a16:creationId xmlns:a16="http://schemas.microsoft.com/office/drawing/2014/main" id="{D339C895-FCEA-E89A-EC30-63CBC62C91DA}"/>
                </a:ext>
              </a:extLst>
            </p:cNvPr>
            <p:cNvSpPr/>
            <p:nvPr/>
          </p:nvSpPr>
          <p:spPr>
            <a:xfrm rot="19523115">
              <a:off x="732530" y="2000821"/>
              <a:ext cx="873125" cy="396875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it-IT"/>
            </a:p>
          </p:txBody>
        </p:sp>
        <p:sp>
          <p:nvSpPr>
            <p:cNvPr id="13" name="Freccia a destra 12">
              <a:extLst>
                <a:ext uri="{FF2B5EF4-FFF2-40B4-BE49-F238E27FC236}">
                  <a16:creationId xmlns:a16="http://schemas.microsoft.com/office/drawing/2014/main" id="{4FCA7CD8-22DD-B10D-764A-367219ED5CE3}"/>
                </a:ext>
              </a:extLst>
            </p:cNvPr>
            <p:cNvSpPr/>
            <p:nvPr/>
          </p:nvSpPr>
          <p:spPr>
            <a:xfrm rot="19424203">
              <a:off x="5312385" y="3351870"/>
              <a:ext cx="874712" cy="39846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it-IT"/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8A28E8-3F6E-63E8-33D8-1C7276D08CA2}"/>
              </a:ext>
            </a:extLst>
          </p:cNvPr>
          <p:cNvSpPr txBox="1"/>
          <p:nvPr/>
        </p:nvSpPr>
        <p:spPr>
          <a:xfrm>
            <a:off x="220564" y="5580037"/>
            <a:ext cx="96135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err="1">
                <a:solidFill>
                  <a:srgbClr val="FCFFFA"/>
                </a:solidFill>
              </a:rPr>
              <a:t>Cordoma</a:t>
            </a:r>
            <a:r>
              <a:rPr lang="it-IT" sz="2800" b="1" dirty="0">
                <a:solidFill>
                  <a:srgbClr val="FCFFFA"/>
                </a:solidFill>
              </a:rPr>
              <a:t> del sacro precedentemente resecato. .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Dopo 5 anni  compaiono metastasi multiple </a:t>
            </a:r>
          </a:p>
          <a:p>
            <a:pPr algn="ctr"/>
            <a:r>
              <a:rPr lang="it-IT" sz="2800" b="1" dirty="0">
                <a:solidFill>
                  <a:srgbClr val="FCFFFA"/>
                </a:solidFill>
              </a:rPr>
              <a:t>alla cresta iliaca posteriore, all’ala del sacro e all’ischio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114" name="Picture 2" descr="C:\Users\Utente\Desktop\Coffaro\Coffaro agocrio 9 gen 2012 a.JPG">
            <a:extLst>
              <a:ext uri="{FF2B5EF4-FFF2-40B4-BE49-F238E27FC236}">
                <a16:creationId xmlns:a16="http://schemas.microsoft.com/office/drawing/2014/main" id="{EC172457-6786-F407-A3FF-E651627B1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9"/>
          <a:stretch>
            <a:fillRect/>
          </a:stretch>
        </p:blipFill>
        <p:spPr bwMode="auto">
          <a:xfrm>
            <a:off x="1090580" y="311226"/>
            <a:ext cx="3899424" cy="275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8115" name="Picture 3" descr="C:\Users\Utente\Desktop\Coffaro\Coffaro agocrio 9 gen 2012 b.JPG">
            <a:extLst>
              <a:ext uri="{FF2B5EF4-FFF2-40B4-BE49-F238E27FC236}">
                <a16:creationId xmlns:a16="http://schemas.microsoft.com/office/drawing/2014/main" id="{E8520ABA-70F1-240E-4F9C-4D5AA2C5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2"/>
          <a:stretch>
            <a:fillRect/>
          </a:stretch>
        </p:blipFill>
        <p:spPr bwMode="auto">
          <a:xfrm>
            <a:off x="5184328" y="251446"/>
            <a:ext cx="3897346" cy="283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Utente\Desktop\Coffaro\Coffaro agocrio 9 gen 2012 c.JPG">
            <a:extLst>
              <a:ext uri="{FF2B5EF4-FFF2-40B4-BE49-F238E27FC236}">
                <a16:creationId xmlns:a16="http://schemas.microsoft.com/office/drawing/2014/main" id="{FE05C7DB-5AED-F97A-31D2-E344F177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"/>
          <a:stretch>
            <a:fillRect/>
          </a:stretch>
        </p:blipFill>
        <p:spPr bwMode="auto">
          <a:xfrm>
            <a:off x="1120084" y="3275781"/>
            <a:ext cx="3859738" cy="277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tente\Desktop\Coffaro\Coffaro agocrio 9 gen 2012 d.JPG">
            <a:extLst>
              <a:ext uri="{FF2B5EF4-FFF2-40B4-BE49-F238E27FC236}">
                <a16:creationId xmlns:a16="http://schemas.microsoft.com/office/drawing/2014/main" id="{CB0DD5E0-72BF-7D6E-05E0-F68B5A4DF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1"/>
          <a:stretch>
            <a:fillRect/>
          </a:stretch>
        </p:blipFill>
        <p:spPr bwMode="auto">
          <a:xfrm>
            <a:off x="5243124" y="3275781"/>
            <a:ext cx="3781568" cy="269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34AB26-D7D3-DD35-704E-58393AF196B6}"/>
              </a:ext>
            </a:extLst>
          </p:cNvPr>
          <p:cNvSpPr txBox="1"/>
          <p:nvPr/>
        </p:nvSpPr>
        <p:spPr>
          <a:xfrm>
            <a:off x="671747" y="6084093"/>
            <a:ext cx="86890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Trattamento simultaneo crioterapico percutaneo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TAC guidato con due sonde alla cresta iliaca posteriore </a:t>
            </a:r>
          </a:p>
          <a:p>
            <a:pPr algn="ctr"/>
            <a:r>
              <a:rPr lang="it-IT" altLang="it-IT" sz="2800" b="1" dirty="0">
                <a:solidFill>
                  <a:srgbClr val="FCFFFA"/>
                </a:solidFill>
                <a:latin typeface="Times New Roman" panose="02020603050405020304" pitchFamily="18" charset="0"/>
              </a:rPr>
              <a:t>e una sonda al sacro e una sonda all’ischio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9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-109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uttura predefinita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6693</TotalTime>
  <Words>1536</Words>
  <Application>Microsoft Macintosh PowerPoint</Application>
  <PresentationFormat>Personalizzato</PresentationFormat>
  <Paragraphs>306</Paragraphs>
  <Slides>42</Slides>
  <Notes>24</Notes>
  <HiddenSlides>1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42</vt:i4>
      </vt:variant>
    </vt:vector>
  </HeadingPairs>
  <TitlesOfParts>
    <vt:vector size="49" baseType="lpstr">
      <vt:lpstr>Arial</vt:lpstr>
      <vt:lpstr>Calibri</vt:lpstr>
      <vt:lpstr>Times New Roman</vt:lpstr>
      <vt:lpstr>19_Tema di Office</vt:lpstr>
      <vt:lpstr>Struttura predefinita</vt:lpstr>
      <vt:lpstr>6_Struttura predefinita</vt:lpstr>
      <vt:lpstr>76_Tema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DEGLI STUDI DI FIRENZE Corso di laurea specialistica in Medicina e Chirurgia (classe 46/S) Dipartimento di Scienze Chirurgiche e Specialistiche</dc:title>
  <dc:creator>Enrico Capanna</dc:creator>
  <cp:lastModifiedBy>Rodolfo Capanna</cp:lastModifiedBy>
  <cp:revision>352</cp:revision>
  <cp:lastPrinted>1601-01-01T00:00:00Z</cp:lastPrinted>
  <dcterms:created xsi:type="dcterms:W3CDTF">2022-08-13T12:19:31Z</dcterms:created>
  <dcterms:modified xsi:type="dcterms:W3CDTF">2022-09-06T10:18:10Z</dcterms:modified>
</cp:coreProperties>
</file>