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90369" r:id="rId2"/>
    <p:sldMasterId id="2147496545" r:id="rId3"/>
  </p:sldMasterIdLst>
  <p:notesMasterIdLst>
    <p:notesMasterId r:id="rId26"/>
  </p:notesMasterIdLst>
  <p:sldIdLst>
    <p:sldId id="506" r:id="rId4"/>
    <p:sldId id="526" r:id="rId5"/>
    <p:sldId id="541" r:id="rId6"/>
    <p:sldId id="542" r:id="rId7"/>
    <p:sldId id="701" r:id="rId8"/>
    <p:sldId id="280" r:id="rId9"/>
    <p:sldId id="702" r:id="rId10"/>
    <p:sldId id="299" r:id="rId11"/>
    <p:sldId id="300" r:id="rId12"/>
    <p:sldId id="302" r:id="rId13"/>
    <p:sldId id="303" r:id="rId14"/>
    <p:sldId id="304" r:id="rId15"/>
    <p:sldId id="703" r:id="rId16"/>
    <p:sldId id="509" r:id="rId17"/>
    <p:sldId id="510" r:id="rId18"/>
    <p:sldId id="513" r:id="rId19"/>
    <p:sldId id="514" r:id="rId20"/>
    <p:sldId id="518" r:id="rId21"/>
    <p:sldId id="515" r:id="rId22"/>
    <p:sldId id="517" r:id="rId23"/>
    <p:sldId id="1744" r:id="rId24"/>
    <p:sldId id="1743" r:id="rId25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/>
    <p:restoredTop sz="73901"/>
  </p:normalViewPr>
  <p:slideViewPr>
    <p:cSldViewPr>
      <p:cViewPr varScale="1">
        <p:scale>
          <a:sx n="86" d="100"/>
          <a:sy n="86" d="100"/>
        </p:scale>
        <p:origin x="3064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60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3">
            <a:extLst>
              <a:ext uri="{FF2B5EF4-FFF2-40B4-BE49-F238E27FC236}">
                <a16:creationId xmlns:a16="http://schemas.microsoft.com/office/drawing/2014/main" id="{ABD91532-D17F-4DDE-DF38-6B6A5B60551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2887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74766" name="Text Box 14">
            <a:extLst>
              <a:ext uri="{FF2B5EF4-FFF2-40B4-BE49-F238E27FC236}">
                <a16:creationId xmlns:a16="http://schemas.microsoft.com/office/drawing/2014/main" id="{C6144635-44D5-389C-C074-85EBC87CB8C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7738" cy="4791075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74767" name="Text Box 15">
            <a:extLst>
              <a:ext uri="{FF2B5EF4-FFF2-40B4-BE49-F238E27FC236}">
                <a16:creationId xmlns:a16="http://schemas.microsoft.com/office/drawing/2014/main" id="{12D76366-D8C5-1B24-B23F-014E0B22F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74768" name="Text Box 16">
            <a:extLst>
              <a:ext uri="{FF2B5EF4-FFF2-40B4-BE49-F238E27FC236}">
                <a16:creationId xmlns:a16="http://schemas.microsoft.com/office/drawing/2014/main" id="{42B26D1F-7F4E-22E4-E812-FC99D194E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74769" name="Text Box 17">
            <a:extLst>
              <a:ext uri="{FF2B5EF4-FFF2-40B4-BE49-F238E27FC236}">
                <a16:creationId xmlns:a16="http://schemas.microsoft.com/office/drawing/2014/main" id="{13057EDA-C7C9-D5F4-4A9D-6B9272867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74770" name="Rectangle 18">
            <a:extLst>
              <a:ext uri="{FF2B5EF4-FFF2-40B4-BE49-F238E27FC236}">
                <a16:creationId xmlns:a16="http://schemas.microsoft.com/office/drawing/2014/main" id="{AC42146D-DE8C-F587-C3AC-E1A74C2023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59137" cy="512762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7B526C7F-CFB1-7741-993A-3329E1206579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ＭＳ Ｐゴシック" pitchFamily="-109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>
            <a:extLst>
              <a:ext uri="{FF2B5EF4-FFF2-40B4-BE49-F238E27FC236}">
                <a16:creationId xmlns:a16="http://schemas.microsoft.com/office/drawing/2014/main" id="{50268514-94AD-7692-B0B4-379389171D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291526-2CCC-BD49-9F03-7B7EE9E63012}" type="slidenum">
              <a:rPr lang="en-GB" altLang="it-IT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3</a:t>
            </a:fld>
            <a:endParaRPr lang="en-GB" altLang="it-IT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93539" name="Text Box 1">
            <a:extLst>
              <a:ext uri="{FF2B5EF4-FFF2-40B4-BE49-F238E27FC236}">
                <a16:creationId xmlns:a16="http://schemas.microsoft.com/office/drawing/2014/main" id="{B6D1A9D2-F2DF-24F6-9055-F55A72C474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20725"/>
            <a:ext cx="4800600" cy="3600450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40" name="Text Box 2">
            <a:extLst>
              <a:ext uri="{FF2B5EF4-FFF2-40B4-BE49-F238E27FC236}">
                <a16:creationId xmlns:a16="http://schemas.microsoft.com/office/drawing/2014/main" id="{AAEF97EC-9836-F806-3721-166892BE40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Paziente con voluminoso tumore delle parti molli del quadricipite a contatto del femore senza coinvolgimento dei vasi femorali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>
            <a:extLst>
              <a:ext uri="{FF2B5EF4-FFF2-40B4-BE49-F238E27FC236}">
                <a16:creationId xmlns:a16="http://schemas.microsoft.com/office/drawing/2014/main" id="{8382DF58-51E6-2C91-968E-0750E9772A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2EB8A9-4A23-DB4E-99A8-AC0E825DB7AB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6D8D54F5-56CD-C5F0-145B-248A37E12D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18125" cy="3987800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Text Box 2">
            <a:extLst>
              <a:ext uri="{FF2B5EF4-FFF2-40B4-BE49-F238E27FC236}">
                <a16:creationId xmlns:a16="http://schemas.microsoft.com/office/drawing/2014/main" id="{3482958F-84B8-CE5C-B6D6-F19E1ECCD18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Controllo a 2 anni con completa guarigione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203B824B-8729-006C-F53A-49D94EAF94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00FE89-3178-8D4D-8DFC-50DE91C00974}" type="slidenum">
              <a:rPr lang="en-GB" altLang="it-IT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4</a:t>
            </a:fld>
            <a:endParaRPr lang="en-GB" altLang="it-IT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95587" name="Text Box 1">
            <a:extLst>
              <a:ext uri="{FF2B5EF4-FFF2-40B4-BE49-F238E27FC236}">
                <a16:creationId xmlns:a16="http://schemas.microsoft.com/office/drawing/2014/main" id="{174F16EF-3542-1A09-A94C-287E0660BD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20725"/>
            <a:ext cx="4800600" cy="3600450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8" name="Text Box 2">
            <a:extLst>
              <a:ext uri="{FF2B5EF4-FFF2-40B4-BE49-F238E27FC236}">
                <a16:creationId xmlns:a16="http://schemas.microsoft.com/office/drawing/2014/main" id="{3331FEE4-AEEC-2CFF-A691-ADF9C503F4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a)la scintigrafia dimostra piccola area di captazione al femore prossimale per probabile interessamento del periostio . B)Viene programmata asportazione in blocco del quadricipite con il periostio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12871B38-61CF-7AC0-7151-599C502F4C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2D3D35-C3F6-6141-9240-9A916979884A}" type="slidenum">
              <a:rPr lang="en-GB" altLang="it-IT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5</a:t>
            </a:fld>
            <a:endParaRPr lang="en-GB" altLang="it-IT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97635" name="Text Box 1">
            <a:extLst>
              <a:ext uri="{FF2B5EF4-FFF2-40B4-BE49-F238E27FC236}">
                <a16:creationId xmlns:a16="http://schemas.microsoft.com/office/drawing/2014/main" id="{9FFD2560-18D2-67B4-D409-698849B5BB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20725"/>
            <a:ext cx="4800600" cy="3600450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6" name="Text Box 2">
            <a:extLst>
              <a:ext uri="{FF2B5EF4-FFF2-40B4-BE49-F238E27FC236}">
                <a16:creationId xmlns:a16="http://schemas.microsoft.com/office/drawing/2014/main" id="{32B80546-101A-9705-AE86-6DB199EB3C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a) Campo operatorio al termine della escissione con  Il femore  completamente privato del suo periostio. Viene eseguitatrasposizione dei flessori pro estensori B) Pezzo operatorio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>
            <a:extLst>
              <a:ext uri="{FF2B5EF4-FFF2-40B4-BE49-F238E27FC236}">
                <a16:creationId xmlns:a16="http://schemas.microsoft.com/office/drawing/2014/main" id="{C793DF32-D3F5-9251-C78B-DD78AE2FAC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BC9448-0EB2-894E-8D86-8545439DA6CE}" type="slidenum">
              <a:rPr lang="en-GB" altLang="it-IT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6</a:t>
            </a:fld>
            <a:endParaRPr lang="en-GB" altLang="it-IT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99683" name="Text Box 1">
            <a:extLst>
              <a:ext uri="{FF2B5EF4-FFF2-40B4-BE49-F238E27FC236}">
                <a16:creationId xmlns:a16="http://schemas.microsoft.com/office/drawing/2014/main" id="{C5464932-1B43-28F6-B719-88F1136A9C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20725"/>
            <a:ext cx="4800600" cy="3600450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4" name="Text Box 2">
            <a:extLst>
              <a:ext uri="{FF2B5EF4-FFF2-40B4-BE49-F238E27FC236}">
                <a16:creationId xmlns:a16="http://schemas.microsoft.com/office/drawing/2014/main" id="{7B780436-CD84-23FD-A1F3-F1790605F7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 superfice corticale nella zona di captazione scintigrafica  viene devitalizzata mediante criotrattamento con sonda piatta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>
            <a:extLst>
              <a:ext uri="{FF2B5EF4-FFF2-40B4-BE49-F238E27FC236}">
                <a16:creationId xmlns:a16="http://schemas.microsoft.com/office/drawing/2014/main" id="{759D58E4-3676-05D1-9025-C868EAEF0F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C2510C-84AC-2642-9B94-60B972E8D2A9}" type="slidenum">
              <a:rPr lang="en-GB" altLang="it-IT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7</a:t>
            </a:fld>
            <a:endParaRPr lang="en-GB" altLang="it-IT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201731" name="Text Box 1">
            <a:extLst>
              <a:ext uri="{FF2B5EF4-FFF2-40B4-BE49-F238E27FC236}">
                <a16:creationId xmlns:a16="http://schemas.microsoft.com/office/drawing/2014/main" id="{BC08EE0E-F727-CE87-C560-393EB62F68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720725"/>
            <a:ext cx="4800600" cy="3600450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Text Box 2">
            <a:extLst>
              <a:ext uri="{FF2B5EF4-FFF2-40B4-BE49-F238E27FC236}">
                <a16:creationId xmlns:a16="http://schemas.microsoft.com/office/drawing/2014/main" id="{5661DCC7-EF01-9AD6-DC45-A27CE272A0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Poichè il rischio di frattura postirradiazione  assente se il periostio è conservato, cresce al 9 % se il periostio è asportato per meno di 20 cm ed è notevole (36%)nei casi di asportazione del periostio oltre 20 cm si consiglia una osteosintesi preventiva con chiodo endomidollare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8">
            <a:extLst>
              <a:ext uri="{FF2B5EF4-FFF2-40B4-BE49-F238E27FC236}">
                <a16:creationId xmlns:a16="http://schemas.microsoft.com/office/drawing/2014/main" id="{E5C8D0B0-E173-2C3B-4E05-5694061AB8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CBFA3B-EB16-4444-A01F-C7735CD71014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8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B5531304-9B2F-8FF1-57CC-90272CD41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A9F3C212-FF49-A74D-98F7-169BBE86048B}" type="slidenum">
              <a:rPr lang="en-GB" altLang="it-IT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8</a:t>
            </a:fld>
            <a:endParaRPr lang="en-GB" altLang="it-IT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060" name="Text Box 2">
            <a:extLst>
              <a:ext uri="{FF2B5EF4-FFF2-40B4-BE49-F238E27FC236}">
                <a16:creationId xmlns:a16="http://schemas.microsoft.com/office/drawing/2014/main" id="{60FBFAD5-5504-3658-975C-9AE0F43D8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3275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Text Box 3">
            <a:extLst>
              <a:ext uri="{FF2B5EF4-FFF2-40B4-BE49-F238E27FC236}">
                <a16:creationId xmlns:a16="http://schemas.microsoft.com/office/drawing/2014/main" id="{C14B970D-1856-08C9-5ED7-C9CAFD46F25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1962" cy="481171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Esteso angioma muscolare della parete toracica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8">
            <a:extLst>
              <a:ext uri="{FF2B5EF4-FFF2-40B4-BE49-F238E27FC236}">
                <a16:creationId xmlns:a16="http://schemas.microsoft.com/office/drawing/2014/main" id="{C4AAD247-F5E3-394E-7CAB-55680602B3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0336EE-47BE-9443-8096-F64D1908F78A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9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0CE6B704-F41E-0A27-3CB3-3413FFC52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3F3818CE-E70A-E541-B970-8FD9EB2326CA}" type="slidenum">
              <a:rPr lang="en-GB" altLang="it-IT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9</a:t>
            </a:fld>
            <a:endParaRPr lang="en-GB" altLang="it-IT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9D823020-3AB9-4087-F322-E4EF022727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3275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Text Box 3">
            <a:extLst>
              <a:ext uri="{FF2B5EF4-FFF2-40B4-BE49-F238E27FC236}">
                <a16:creationId xmlns:a16="http://schemas.microsoft.com/office/drawing/2014/main" id="{DC76D1D2-F2FF-E5BA-86C4-889B22C2E2B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1962" cy="481171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Inserimento delle sonde e solidificazione della massa neoplastica
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8">
            <a:extLst>
              <a:ext uri="{FF2B5EF4-FFF2-40B4-BE49-F238E27FC236}">
                <a16:creationId xmlns:a16="http://schemas.microsoft.com/office/drawing/2014/main" id="{9A6AA48A-D6A3-688C-DF6A-CBA9EBB3A4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16A893-2CD0-3F4E-BA7D-D725DE4E7FE4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10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CD395198-1DFA-66E0-C72B-C8EAB6ACE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9CD4A3F6-FEC5-8740-86F8-29166FFE7BA3}" type="slidenum">
              <a:rPr lang="en-GB" altLang="it-IT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10</a:t>
            </a:fld>
            <a:endParaRPr lang="en-GB" altLang="it-IT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9156" name="Text Box 2">
            <a:extLst>
              <a:ext uri="{FF2B5EF4-FFF2-40B4-BE49-F238E27FC236}">
                <a16:creationId xmlns:a16="http://schemas.microsoft.com/office/drawing/2014/main" id="{0B72E3AC-D088-3869-2A50-3EA825B684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3275"/>
            <a:ext cx="5345112" cy="4008438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Text Box 3">
            <a:extLst>
              <a:ext uri="{FF2B5EF4-FFF2-40B4-BE49-F238E27FC236}">
                <a16:creationId xmlns:a16="http://schemas.microsoft.com/office/drawing/2014/main" id="{9CB03580-DE42-415F-5D26-9F36447399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1962" cy="481171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Enucleazione periferica del gran dorsale. La procedura è resa più semplice dalla solidificazione del muscolo  e minimo sanguinamento dai vasi congelati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8">
            <a:extLst>
              <a:ext uri="{FF2B5EF4-FFF2-40B4-BE49-F238E27FC236}">
                <a16:creationId xmlns:a16="http://schemas.microsoft.com/office/drawing/2014/main" id="{C8AE2FC2-143D-9BE6-48BE-5ABC4AF8347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F51252-D425-F945-9ED0-DB0E45006727}" type="slidenum">
              <a:rPr lang="en-GB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GB" altLang="it-IT" sz="1400">
              <a:ea typeface="Arial Unicode MS" panose="020B0604020202020204" pitchFamily="34" charset="-128"/>
            </a:endParaRPr>
          </a:p>
        </p:txBody>
      </p:sp>
      <p:sp>
        <p:nvSpPr>
          <p:cNvPr id="51203" name="Text Box 1">
            <a:extLst>
              <a:ext uri="{FF2B5EF4-FFF2-40B4-BE49-F238E27FC236}">
                <a16:creationId xmlns:a16="http://schemas.microsoft.com/office/drawing/2014/main" id="{7CD30B46-7B4C-C57A-9CDF-BF04F7704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5238"/>
            <a:ext cx="3260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0113" algn="l"/>
                <a:tab pos="28940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fld id="{44EEFDED-0C91-9C4F-AF9F-E8BD4D0E4A0A}" type="slidenum">
              <a:rPr lang="en-GB" altLang="it-IT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</a:pPr>
              <a:t>11</a:t>
            </a:fld>
            <a:endParaRPr lang="en-GB" altLang="it-IT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1204" name="Text Box 2">
            <a:extLst>
              <a:ext uri="{FF2B5EF4-FFF2-40B4-BE49-F238E27FC236}">
                <a16:creationId xmlns:a16="http://schemas.microsoft.com/office/drawing/2014/main" id="{663A4353-C837-4E51-41A9-1B3497C60D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Text Box 3">
            <a:extLst>
              <a:ext uri="{FF2B5EF4-FFF2-40B4-BE49-F238E27FC236}">
                <a16:creationId xmlns:a16="http://schemas.microsoft.com/office/drawing/2014/main" id="{06C5EAB9-1BA5-FCD3-D325-9FCFAFB16C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1962" cy="481171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Asportazione in blocco con minimo sanguinamento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965F07-2774-340B-69A8-AC2497EDE752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6182D2-BE66-8BE9-2B38-DCB92D6A150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0CD10-4B67-AC49-A806-8F0413502EE8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86864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C5D53E-A227-C0C9-702A-4C98EEA8B351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53E2DE-168F-D110-D7E9-8F8BA19E412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A2E22-3346-2C42-84A4-2E102986A72A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767728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7263" y="301625"/>
            <a:ext cx="2266950" cy="645477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1625" cy="64547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2035C7-A2CC-625A-296D-28B9D7CC901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E2DBC-449E-3039-8C51-07BFECCF9B7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ACE47-0E6D-9545-AF54-4CCD1B78C8D6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156123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6047" y="2348457"/>
            <a:ext cx="8568531" cy="162043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490867" indent="0" algn="ctr">
              <a:buNone/>
              <a:defRPr/>
            </a:lvl2pPr>
            <a:lvl3pPr marL="981746" indent="0" algn="ctr">
              <a:buNone/>
              <a:defRPr/>
            </a:lvl3pPr>
            <a:lvl4pPr marL="1472623" indent="0" algn="ctr">
              <a:buNone/>
              <a:defRPr/>
            </a:lvl4pPr>
            <a:lvl5pPr marL="1963497" indent="0" algn="ctr">
              <a:buNone/>
              <a:defRPr/>
            </a:lvl5pPr>
            <a:lvl6pPr marL="2454373" indent="0" algn="ctr">
              <a:buNone/>
              <a:defRPr/>
            </a:lvl6pPr>
            <a:lvl7pPr marL="2945231" indent="0" algn="ctr">
              <a:buNone/>
              <a:defRPr/>
            </a:lvl7pPr>
            <a:lvl8pPr marL="3436111" indent="0" algn="ctr">
              <a:buNone/>
              <a:defRPr/>
            </a:lvl8pPr>
            <a:lvl9pPr marL="3926991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4576E5-42CA-6808-DD54-3BA8C5983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575F9C-FEAC-0B0A-6F64-52A37205C8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F5587B-5B8E-C9BE-E0F7-806DFA7FF9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C17C3F4F-2934-1A4D-9DE7-8D08374464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3274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DAB084-E0B8-5EC5-8CBF-1875089183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CC5881-E24C-EB1E-5A7D-37E8B45CA1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42B374-28CF-EBFB-5590-706272DD87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AF541B56-636D-4D46-8434-E579714B97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8729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300" y="4858127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300" y="3204123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490867" indent="0">
              <a:buNone/>
              <a:defRPr sz="2000"/>
            </a:lvl2pPr>
            <a:lvl3pPr marL="981746" indent="0">
              <a:buNone/>
              <a:defRPr sz="1800"/>
            </a:lvl3pPr>
            <a:lvl4pPr marL="1472623" indent="0">
              <a:buNone/>
              <a:defRPr sz="1500"/>
            </a:lvl4pPr>
            <a:lvl5pPr marL="1963497" indent="0">
              <a:buNone/>
              <a:defRPr sz="1500"/>
            </a:lvl5pPr>
            <a:lvl6pPr marL="2454373" indent="0">
              <a:buNone/>
              <a:defRPr sz="1500"/>
            </a:lvl6pPr>
            <a:lvl7pPr marL="2945231" indent="0">
              <a:buNone/>
              <a:defRPr sz="1500"/>
            </a:lvl7pPr>
            <a:lvl8pPr marL="3436111" indent="0">
              <a:buNone/>
              <a:defRPr sz="1500"/>
            </a:lvl8pPr>
            <a:lvl9pPr marL="3926991" indent="0">
              <a:buNone/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249469-7BE2-E24F-388D-9EE4223EAA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7B167B-E36F-B926-9420-AF06F0611B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F3EBED-5475-64F6-91D0-7D48C90451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98C8DC6D-78EA-6E45-8C55-4FA3FBE218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091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031" y="1763931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4318" y="1763931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390E3A6-65A4-611D-1D77-9B4BB4C4D0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083544F-351D-05E7-D17D-49CFF26B35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3F14810-CC68-4C53-B679-E8EF10748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1EE6E779-0C89-414B-81E9-5C4A0A763E3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854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0867" indent="0">
              <a:buNone/>
              <a:defRPr sz="2200" b="1"/>
            </a:lvl2pPr>
            <a:lvl3pPr marL="981746" indent="0">
              <a:buNone/>
              <a:defRPr sz="2000" b="1"/>
            </a:lvl3pPr>
            <a:lvl4pPr marL="1472623" indent="0">
              <a:buNone/>
              <a:defRPr sz="1800" b="1"/>
            </a:lvl4pPr>
            <a:lvl5pPr marL="1963497" indent="0">
              <a:buNone/>
              <a:defRPr sz="1800" b="1"/>
            </a:lvl5pPr>
            <a:lvl6pPr marL="2454373" indent="0">
              <a:buNone/>
              <a:defRPr sz="1800" b="1"/>
            </a:lvl6pPr>
            <a:lvl7pPr marL="2945231" indent="0">
              <a:buNone/>
              <a:defRPr sz="1800" b="1"/>
            </a:lvl7pPr>
            <a:lvl8pPr marL="3436111" indent="0">
              <a:buNone/>
              <a:defRPr sz="1800" b="1"/>
            </a:lvl8pPr>
            <a:lvl9pPr marL="3926991" indent="0">
              <a:buNone/>
              <a:defRPr sz="18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0849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0867" indent="0">
              <a:buNone/>
              <a:defRPr sz="2200" b="1"/>
            </a:lvl2pPr>
            <a:lvl3pPr marL="981746" indent="0">
              <a:buNone/>
              <a:defRPr sz="2000" b="1"/>
            </a:lvl3pPr>
            <a:lvl4pPr marL="1472623" indent="0">
              <a:buNone/>
              <a:defRPr sz="1800" b="1"/>
            </a:lvl4pPr>
            <a:lvl5pPr marL="1963497" indent="0">
              <a:buNone/>
              <a:defRPr sz="1800" b="1"/>
            </a:lvl5pPr>
            <a:lvl6pPr marL="2454373" indent="0">
              <a:buNone/>
              <a:defRPr sz="1800" b="1"/>
            </a:lvl6pPr>
            <a:lvl7pPr marL="2945231" indent="0">
              <a:buNone/>
              <a:defRPr sz="1800" b="1"/>
            </a:lvl7pPr>
            <a:lvl8pPr marL="3436111" indent="0">
              <a:buNone/>
              <a:defRPr sz="1800" b="1"/>
            </a:lvl8pPr>
            <a:lvl9pPr marL="3926991" indent="0">
              <a:buNone/>
              <a:defRPr sz="18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0849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5CB930-BDDD-F18F-2D7A-FD74EA8A7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CD0711-EC56-AB72-600C-558C40863A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6F5A8A-6287-B9B2-CD20-EA99CA553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EA64BEC0-CE43-354F-8518-1493946FF2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515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F4CC46-79A7-FE2C-2150-5E7C203415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3D1B25-159C-65FE-DDC1-D893674B37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55221B-ED14-2F58-BF1A-F2F2B683E2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A8D3834D-C5A1-6849-BF12-AEAD5C9413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3214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6957F1F-28FA-9B97-9073-1DB6667CC7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DFA0EC-6583-CF19-8C0A-4FC0DCCAE4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3CF7FE-8431-6CC7-4373-C4C126924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A951B426-53F3-9944-86B7-A157B01A173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6191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249" y="301323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036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490867" indent="0">
              <a:buNone/>
              <a:defRPr sz="1300"/>
            </a:lvl2pPr>
            <a:lvl3pPr marL="981746" indent="0">
              <a:buNone/>
              <a:defRPr sz="1100"/>
            </a:lvl3pPr>
            <a:lvl4pPr marL="1472623" indent="0">
              <a:buNone/>
              <a:defRPr sz="1000"/>
            </a:lvl4pPr>
            <a:lvl5pPr marL="1963497" indent="0">
              <a:buNone/>
              <a:defRPr sz="1000"/>
            </a:lvl5pPr>
            <a:lvl6pPr marL="2454373" indent="0">
              <a:buNone/>
              <a:defRPr sz="1000"/>
            </a:lvl6pPr>
            <a:lvl7pPr marL="2945231" indent="0">
              <a:buNone/>
              <a:defRPr sz="1000"/>
            </a:lvl7pPr>
            <a:lvl8pPr marL="3436111" indent="0">
              <a:buNone/>
              <a:defRPr sz="1000"/>
            </a:lvl8pPr>
            <a:lvl9pPr marL="3926991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105C2E-AEB9-0899-FD80-520826F79D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808516C-B8E4-F7DE-63A2-E9FE17584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AC33EB4-3B0B-F304-2E8A-97CFCC3A66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D0197CE6-03E8-E644-A679-90F3558E49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3360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33A575-8D14-A886-F840-95B78BEB00F5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1027EF-B76C-42BD-8F6C-223D106D933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AA14-CB2E-7542-96F0-71F355A1BC97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428018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490867" indent="0">
              <a:buNone/>
              <a:defRPr sz="3100"/>
            </a:lvl2pPr>
            <a:lvl3pPr marL="981746" indent="0">
              <a:buNone/>
              <a:defRPr sz="2600"/>
            </a:lvl3pPr>
            <a:lvl4pPr marL="1472623" indent="0">
              <a:buNone/>
              <a:defRPr sz="2200"/>
            </a:lvl4pPr>
            <a:lvl5pPr marL="1963497" indent="0">
              <a:buNone/>
              <a:defRPr sz="2200"/>
            </a:lvl5pPr>
            <a:lvl6pPr marL="2454373" indent="0">
              <a:buNone/>
              <a:defRPr sz="2200"/>
            </a:lvl6pPr>
            <a:lvl7pPr marL="2945231" indent="0">
              <a:buNone/>
              <a:defRPr sz="2200"/>
            </a:lvl7pPr>
            <a:lvl8pPr marL="3436111" indent="0">
              <a:buNone/>
              <a:defRPr sz="2200"/>
            </a:lvl8pPr>
            <a:lvl9pPr marL="3926991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490867" indent="0">
              <a:buNone/>
              <a:defRPr sz="1300"/>
            </a:lvl2pPr>
            <a:lvl3pPr marL="981746" indent="0">
              <a:buNone/>
              <a:defRPr sz="1100"/>
            </a:lvl3pPr>
            <a:lvl4pPr marL="1472623" indent="0">
              <a:buNone/>
              <a:defRPr sz="1000"/>
            </a:lvl4pPr>
            <a:lvl5pPr marL="1963497" indent="0">
              <a:buNone/>
              <a:defRPr sz="1000"/>
            </a:lvl5pPr>
            <a:lvl6pPr marL="2454373" indent="0">
              <a:buNone/>
              <a:defRPr sz="1000"/>
            </a:lvl6pPr>
            <a:lvl7pPr marL="2945231" indent="0">
              <a:buNone/>
              <a:defRPr sz="1000"/>
            </a:lvl7pPr>
            <a:lvl8pPr marL="3436111" indent="0">
              <a:buNone/>
              <a:defRPr sz="1000"/>
            </a:lvl8pPr>
            <a:lvl9pPr marL="3926991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B6F207-7478-03A6-25A1-24996AFEB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D984495-15C8-B27B-BE46-E2C6D6BDE1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F59B3D4-5CB4-C95E-E50D-5572AA85AE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01159E10-0439-3F4E-8DC8-435F558274F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6429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A242FA-6687-AE12-18CE-4301722DEF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1ADD49-2CC4-EB97-FCB5-A0F38F7C0E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6D712F-BCEA-F7F9-2C95-B8C4A6CB05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1EA6C896-4E4B-424C-8878-680EE46A1F0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0736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454" y="303073"/>
            <a:ext cx="2268141" cy="645022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4031" y="303073"/>
            <a:ext cx="6636411" cy="645022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B72837-2C13-863F-4F4F-7C7C53ABC2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89FACF-0945-C385-5E5A-65953EE2E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02599E-22D6-7C94-1CAC-111FF2FE2B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EC6833C8-E5D3-EE4C-BE69-21ACB74FC1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5664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504031" y="303073"/>
            <a:ext cx="9072563" cy="645022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6B7050-547A-F358-1A15-043FA11209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07911A-0A71-A691-3ABD-DC48B7285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A4E871-AC59-DCF1-CF29-3068527AF9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5AAD8EE0-7C41-1D47-A180-F52CAA725E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2314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031" y="1763931"/>
            <a:ext cx="4452276" cy="498903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124318" y="1763924"/>
            <a:ext cx="4452276" cy="240964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5124318" y="4341623"/>
            <a:ext cx="4452276" cy="241139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1B90E4F-1E7D-11DC-E28E-9DB2AC2A54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D19F9A7-A470-DB30-EBCC-AC1C277BDE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3E5BDDE-D7B0-4648-2A30-D4D9E65716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DCBEEE4C-A6B5-294B-BCA4-198957FBBB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9405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504031" y="1763924"/>
            <a:ext cx="4452276" cy="240964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124318" y="1763924"/>
            <a:ext cx="4452276" cy="240964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504031" y="4341623"/>
            <a:ext cx="4452276" cy="241139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4318" y="4341623"/>
            <a:ext cx="4452276" cy="241139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0E537B-FBA2-FD18-6E40-E17B9AD7F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C2F7B70-03A5-1294-B458-78AC7E60CE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4EEF4C-C6C2-94F0-0D2E-DAEEE17EFB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DEC24B71-CC3B-EE4C-A81D-015CA47756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7061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758057-65ED-6118-5348-EAAF646A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2255CE-BAFF-7132-B9B6-805F86171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0AFB37-15A1-E852-5793-FE6EBA57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lvl1pPr>
          </a:lstStyle>
          <a:p>
            <a:pPr>
              <a:defRPr/>
            </a:pPr>
            <a:fld id="{5A199A8F-FC59-2547-99C4-F9E55AEB9A4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91878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04031" y="1763931"/>
            <a:ext cx="4452276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5124318" y="1763931"/>
            <a:ext cx="4452276" cy="498903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0620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2" y="2347913"/>
            <a:ext cx="8569325" cy="1620837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3110" y="4283075"/>
            <a:ext cx="7056437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1E3BCD-85DF-5434-9D28-A7CF5C977BF5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973F17-5492-A41B-E0E1-64E449D2689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C2FFA-5611-0748-B91F-85AD9AA9B215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078327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078281-020B-52BA-FD94-E353A841FE1F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73CDDA-39DF-D418-8742-F10CFC70458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EF90-D397-C24C-9998-7E03B048D74C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21780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3CA1EF-C9DC-010B-51DD-03218A3B80A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605FFD-ACF4-EF15-A526-9B7FDEA7A73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9DAB9-1E61-5344-AF0D-A31DB7C44BD7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59822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6" y="4857995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6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1E71D2-8008-0A2C-2CED-99553653427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CB285-2C26-2931-B10E-E0A17F1510B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C1B7C-A346-1B47-A609-103785FAC4FF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618235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460" y="1768720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4926" y="1768720"/>
            <a:ext cx="4459288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C579F05-6AD9-4B56-5254-95002D87B345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F4AEFC4-1868-3667-004B-4DBB3DD1619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238C2-2770-814F-B68C-5A51FEB4DCC4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195567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5047" y="303458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6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6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49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49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486A652-24D6-E6D5-FA8F-9DA7CA9F9B34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E6BFDCC-8556-F231-B38A-C3A23235654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99E57-6895-8949-9FBF-076FD1D1F69E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400064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6E2F709-9C4D-D666-BC06-5A9A58B2642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B28DA2-5BE4-745D-21D7-49F3C1DFEA2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4BEF2-04D8-7249-93A9-193F79F41BFD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181707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EE7D4F7-6CF0-CF4C-B8AC-A2A70D105A4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15D38B-1CF4-9ED5-F3AB-75274D9FF22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5A1AC-861A-8C46-B618-39AD29294A93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886565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6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6" y="1581395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8B0E9B1-D653-33CE-5338-A3BD53237179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7D6BEDA-8114-AD0D-D2F1-B28ECCBB4B9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B1598-F454-B546-AF99-A49A836FE381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378276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CDDB11F-A4B1-1FC3-B1D7-86E87EF9BD8F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03051C4-AD36-6027-421A-B076C51DC88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559F7-3B3B-7B48-9150-01E57A723BE9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403409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3E6DB5-02FA-4CE2-66B6-FD47F88B52F2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676D7-3741-7033-586A-BE1BC01F339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9F098-AED1-F940-947D-3FD915B0042B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74589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7263" y="301870"/>
            <a:ext cx="2266950" cy="645477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870"/>
            <a:ext cx="6651625" cy="64547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C1F429-563C-F5F6-4F47-EE9F0208485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39BB2-7983-43BF-21A0-C39E3797A69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AF56A-1644-474D-8180-A948C7683629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1994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59288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67AD379-933E-32D3-FBAD-F9BB6CFB435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5269296-8FB7-2BBA-411E-B3A7469B3EE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C7B85-9754-7348-80A0-2C3019B05E20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46907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63C6C10-BA89-3327-584C-55F4C8B7E5F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8A254B0-8DDE-D840-0D2C-EECC8987ABB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DBCC-C516-BB47-A1AF-166F14BB2EFC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45133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4676D8D-68C8-783E-8CFB-1FC6B339613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982127-2E07-5514-9EAA-0389EFA6993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1444-4B42-A145-B8D2-510440DBBB43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72776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6329AEE-A92D-0E66-F083-9776ACB0053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CF6ECC-BEB9-D272-957C-74EC5CC5C39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D14F0-46B4-704C-AC6B-FDBC8BD8C992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53822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F41A703-E354-4DC3-7B13-7770AF0BA5A4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7B5F9E3-A5D4-2A4B-77A5-308404F2276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0C3D0-211C-7349-9A3A-677CE5406978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9445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B8AE83-CFB6-8F1E-206F-4032C1AE7166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9372D6E-B770-E52A-89CD-3815E5C4352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E3284-747D-0A43-9BBA-19B738A18FA3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87575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0F554EB5-23AF-035A-21B6-F79C77B5F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888163"/>
            <a:ext cx="2100263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39A2986F-673C-D1B5-FA01-CC1AA13E6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0076C34-86A6-6453-F1D5-2B07D8E9E56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587375" y="6888163"/>
            <a:ext cx="8291513" cy="484187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charset="0"/>
              <a:buNone/>
              <a:defRPr sz="2400" i="1">
                <a:solidFill>
                  <a:srgbClr val="00FF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6CC5932F-2C07-6161-911A-B69B7C548B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6888163"/>
            <a:ext cx="2076450" cy="481012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fld id="{C8F49587-4B6C-084E-8A22-2286BA4F4A3A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  <p:sp>
        <p:nvSpPr>
          <p:cNvPr id="1030" name="Rectangle 5">
            <a:extLst>
              <a:ext uri="{FF2B5EF4-FFF2-40B4-BE49-F238E27FC236}">
                <a16:creationId xmlns:a16="http://schemas.microsoft.com/office/drawing/2014/main" id="{3D5C3885-2B37-F252-8B80-0D549D490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709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 titolo</a:t>
            </a:r>
          </a:p>
        </p:txBody>
      </p:sp>
      <p:sp>
        <p:nvSpPr>
          <p:cNvPr id="1031" name="Rectangle 6">
            <a:extLst>
              <a:ext uri="{FF2B5EF4-FFF2-40B4-BE49-F238E27FC236}">
                <a16:creationId xmlns:a16="http://schemas.microsoft.com/office/drawing/2014/main" id="{040E67DC-7E9E-3BDE-C90E-0F3B3624D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70975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hf sldNum="0"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D6FAF97-2C75-0D75-5E73-A428AE344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057" tIns="49031" rIns="98057" bIns="490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E55E696-7538-6997-C9EC-EA2CDFED9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057" tIns="49031" rIns="98057" bIns="490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E81F592-C736-ACFA-FCFB-305334AFF1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38" y="6884988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057" tIns="49031" rIns="98057" bIns="49031" numCol="1" anchor="t" anchorCtr="0" compatLnSpc="1">
            <a:prstTxWarp prst="textNoShape">
              <a:avLst/>
            </a:prstTxWarp>
          </a:bodyPr>
          <a:lstStyle>
            <a:lvl1pPr algn="l" defTabSz="446088" eaLnBrk="1" hangingPunct="1">
              <a:lnSpc>
                <a:spcPct val="100000"/>
              </a:lnSpc>
              <a:buClrTx/>
              <a:buSzTx/>
              <a:buFont typeface="Times New Roman" panose="02020603050405020304" pitchFamily="18" charset="0"/>
              <a:buNone/>
              <a:defRPr sz="15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5C43AA0-AA8A-535E-2685-55C3BF21CF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88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057" tIns="49031" rIns="98057" bIns="49031" numCol="1" anchor="t" anchorCtr="0" compatLnSpc="1">
            <a:prstTxWarp prst="textNoShape">
              <a:avLst/>
            </a:prstTxWarp>
          </a:bodyPr>
          <a:lstStyle>
            <a:lvl1pPr algn="ctr" defTabSz="446088" eaLnBrk="1" hangingPunct="1">
              <a:lnSpc>
                <a:spcPct val="100000"/>
              </a:lnSpc>
              <a:buClrTx/>
              <a:buSzTx/>
              <a:buFont typeface="Times New Roman" panose="02020603050405020304" pitchFamily="18" charset="0"/>
              <a:buNone/>
              <a:defRPr sz="15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AE48CF-BFFF-53C0-055C-415C0455C4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884988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057" tIns="49031" rIns="98057" bIns="49031" numCol="1" anchor="t" anchorCtr="0" compatLnSpc="1">
            <a:prstTxWarp prst="textNoShape">
              <a:avLst/>
            </a:prstTxWarp>
          </a:bodyPr>
          <a:lstStyle>
            <a:lvl1pPr algn="r" defTabSz="446088" eaLnBrk="1" hangingPunct="1">
              <a:lnSpc>
                <a:spcPct val="100000"/>
              </a:lnSpc>
              <a:buClrTx/>
              <a:buSzTx/>
              <a:buFont typeface="Times New Roman" panose="02020603050405020304" pitchFamily="18" charset="0"/>
              <a:buNone/>
              <a:defRPr sz="15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0D63165-0C02-E34D-8230-B9A32DC7D7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8243" r:id="rId1"/>
    <p:sldLayoutId id="2147498244" r:id="rId2"/>
    <p:sldLayoutId id="2147498245" r:id="rId3"/>
    <p:sldLayoutId id="2147498246" r:id="rId4"/>
    <p:sldLayoutId id="2147498247" r:id="rId5"/>
    <p:sldLayoutId id="2147498248" r:id="rId6"/>
    <p:sldLayoutId id="2147498249" r:id="rId7"/>
    <p:sldLayoutId id="2147498250" r:id="rId8"/>
    <p:sldLayoutId id="2147498251" r:id="rId9"/>
    <p:sldLayoutId id="2147498252" r:id="rId10"/>
    <p:sldLayoutId id="2147498253" r:id="rId11"/>
    <p:sldLayoutId id="2147498254" r:id="rId12"/>
    <p:sldLayoutId id="2147498255" r:id="rId13"/>
    <p:sldLayoutId id="2147498256" r:id="rId14"/>
    <p:sldLayoutId id="2147498257" r:id="rId15"/>
    <p:sldLayoutId id="214749825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  <a:ea typeface="ＭＳ Ｐゴシック" pitchFamily="34" charset="-128"/>
        </a:defRPr>
      </a:lvl5pPr>
      <a:lvl6pPr marL="490867" algn="ctr" rtl="0" fontAlgn="base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</a:defRPr>
      </a:lvl6pPr>
      <a:lvl7pPr marL="981746" algn="ctr" rtl="0" fontAlgn="base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</a:defRPr>
      </a:lvl7pPr>
      <a:lvl8pPr marL="1472623" algn="ctr" rtl="0" fontAlgn="base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</a:defRPr>
      </a:lvl8pPr>
      <a:lvl9pPr marL="1963497" algn="ctr" rtl="0" fontAlgn="base">
        <a:spcBef>
          <a:spcPct val="0"/>
        </a:spcBef>
        <a:spcAft>
          <a:spcPct val="0"/>
        </a:spcAft>
        <a:defRPr sz="4900" b="1">
          <a:solidFill>
            <a:srgbClr val="66FFCC"/>
          </a:solidFill>
          <a:latin typeface="Times New Roman" pitchFamily="18" charset="0"/>
        </a:defRPr>
      </a:lvl9pPr>
    </p:titleStyle>
    <p:bodyStyle>
      <a:lvl1pPr marL="358775" indent="-358775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rgbClr val="FFFFFF"/>
          </a:solidFill>
          <a:latin typeface="+mn-lt"/>
          <a:ea typeface="ＭＳ Ｐゴシック" pitchFamily="34" charset="-128"/>
          <a:cs typeface="+mn-cs"/>
        </a:defRPr>
      </a:lvl1pPr>
      <a:lvl2pPr marL="790575" indent="-29845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rgbClr val="FFFFFF"/>
          </a:solidFill>
          <a:latin typeface="+mn-lt"/>
          <a:ea typeface="ＭＳ Ｐゴシック" charset="-128"/>
        </a:defRPr>
      </a:lvl2pPr>
      <a:lvl3pPr marL="1219200" indent="-236538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rgbClr val="FFFFFF"/>
          </a:solidFill>
          <a:latin typeface="+mn-lt"/>
          <a:ea typeface="ＭＳ Ｐゴシック" charset="-128"/>
        </a:defRPr>
      </a:lvl3pPr>
      <a:lvl4pPr marL="1711325" indent="-2365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FFFFFF"/>
          </a:solidFill>
          <a:latin typeface="+mn-lt"/>
          <a:ea typeface="ＭＳ Ｐゴシック" charset="-128"/>
        </a:defRPr>
      </a:lvl4pPr>
      <a:lvl5pPr marL="2201863" indent="-2365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  <a:ea typeface="ＭＳ Ｐゴシック" charset="-128"/>
        </a:defRPr>
      </a:lvl5pPr>
      <a:lvl6pPr marL="2699818" indent="-245437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</a:defRPr>
      </a:lvl6pPr>
      <a:lvl7pPr marL="3190678" indent="-245437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</a:defRPr>
      </a:lvl7pPr>
      <a:lvl8pPr marL="3681557" indent="-245437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</a:defRPr>
      </a:lvl8pPr>
      <a:lvl9pPr marL="4172422" indent="-245437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</a:defRPr>
      </a:lvl9pPr>
    </p:bodyStyle>
    <p:otherStyle>
      <a:defPPr>
        <a:defRPr lang="it-IT"/>
      </a:defPPr>
      <a:lvl1pPr marL="0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0867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81746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72623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497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54373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5231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6111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6991" algn="l" defTabSz="98174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E0BCDC0C-DE86-AEA9-0BA4-D83CCA661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888163"/>
            <a:ext cx="2100263" cy="50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DF32C9BC-5C43-91F0-E32A-A17A2BDEB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80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D57E14C-7636-6C16-5B0E-BE04331A5E1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587375" y="6888163"/>
            <a:ext cx="8291513" cy="484187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charset="0"/>
              <a:buNone/>
              <a:defRPr sz="2400" i="1">
                <a:solidFill>
                  <a:srgbClr val="00FF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GB"/>
              <a:t>Sostituzione del calcagno con cresta iliaca vascolarizzata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BB7EEBFB-38B6-BE26-CCAA-DB6BCBBAC1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6888163"/>
            <a:ext cx="2076450" cy="481012"/>
          </a:xfrm>
          <a:prstGeom prst="rect">
            <a:avLst/>
          </a:prstGeom>
          <a:noFill/>
          <a:ln w="25560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fld id="{CE47DFFE-CB17-A341-9695-751374B7BA4D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  <p:sp>
        <p:nvSpPr>
          <p:cNvPr id="29702" name="Rectangle 5">
            <a:extLst>
              <a:ext uri="{FF2B5EF4-FFF2-40B4-BE49-F238E27FC236}">
                <a16:creationId xmlns:a16="http://schemas.microsoft.com/office/drawing/2014/main" id="{4CC74E34-235C-450F-ADF6-5515058CA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709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 titolo</a:t>
            </a:r>
          </a:p>
        </p:txBody>
      </p:sp>
      <p:sp>
        <p:nvSpPr>
          <p:cNvPr id="29703" name="Rectangle 6">
            <a:extLst>
              <a:ext uri="{FF2B5EF4-FFF2-40B4-BE49-F238E27FC236}">
                <a16:creationId xmlns:a16="http://schemas.microsoft.com/office/drawing/2014/main" id="{B50C22E1-551B-9834-899C-7E9998131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70975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8232" r:id="rId1"/>
    <p:sldLayoutId id="2147498233" r:id="rId2"/>
    <p:sldLayoutId id="2147498234" r:id="rId3"/>
    <p:sldLayoutId id="2147498235" r:id="rId4"/>
    <p:sldLayoutId id="2147498236" r:id="rId5"/>
    <p:sldLayoutId id="2147498237" r:id="rId6"/>
    <p:sldLayoutId id="2147498238" r:id="rId7"/>
    <p:sldLayoutId id="2147498239" r:id="rId8"/>
    <p:sldLayoutId id="2147498240" r:id="rId9"/>
    <p:sldLayoutId id="2147498241" r:id="rId10"/>
    <p:sldLayoutId id="2147498242" r:id="rId11"/>
  </p:sldLayoutIdLst>
  <p:hf sldNum="0"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Arial Unicode MS" pitchFamily="-109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Arial Unicode MS" pitchFamily="-109" charset="0"/>
          <a:cs typeface="Arial Unicode MS" pitchFamily="-109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Rodolfo Capanna\Desktop\pisa e universita\074_Stemma-Mediceo.jpg">
            <a:extLst>
              <a:ext uri="{FF2B5EF4-FFF2-40B4-BE49-F238E27FC236}">
                <a16:creationId xmlns:a16="http://schemas.microsoft.com/office/drawing/2014/main" id="{941A8B74-883C-57A0-BC6B-1F6CECF4B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0099675" cy="750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3">
            <a:extLst>
              <a:ext uri="{FF2B5EF4-FFF2-40B4-BE49-F238E27FC236}">
                <a16:creationId xmlns:a16="http://schemas.microsoft.com/office/drawing/2014/main" id="{0FC54B29-88A4-BF12-D476-606689D2C80A}"/>
              </a:ext>
            </a:extLst>
          </p:cNvPr>
          <p:cNvGrpSpPr/>
          <p:nvPr/>
        </p:nvGrpSpPr>
        <p:grpSpPr>
          <a:xfrm>
            <a:off x="4324126" y="5764243"/>
            <a:ext cx="1684781" cy="1533943"/>
            <a:chOff x="827584" y="620688"/>
            <a:chExt cx="3528392" cy="3096344"/>
          </a:xfrm>
          <a:solidFill>
            <a:schemeClr val="bg1"/>
          </a:solidFill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303D5BB0-5748-BD78-1933-30F583116FDD}"/>
                </a:ext>
              </a:extLst>
            </p:cNvPr>
            <p:cNvSpPr/>
            <p:nvPr/>
          </p:nvSpPr>
          <p:spPr bwMode="auto">
            <a:xfrm>
              <a:off x="827584" y="620688"/>
              <a:ext cx="3528392" cy="309634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006273" eaLnBrk="1" hangingPunct="1">
                <a:buFont typeface="Times New Roman" panose="02020603050405020304" pitchFamily="18" charset="0"/>
                <a:buNone/>
                <a:defRPr/>
              </a:pPr>
              <a:endParaRPr lang="en-US">
                <a:solidFill>
                  <a:srgbClr val="0000FF"/>
                </a:solidFill>
                <a:latin typeface="Times New Roman" pitchFamily="16" charset="0"/>
                <a:cs typeface="Arial Unicode MS" pitchFamily="34" charset="-128"/>
              </a:endParaRPr>
            </a:p>
          </p:txBody>
        </p:sp>
        <p:pic>
          <p:nvPicPr>
            <p:cNvPr id="6" name="Picture 4" descr="C:\Users\Rodolfo Capanna\Desktop\pisa e universita\118px-Stemma_unipi.png">
              <a:extLst>
                <a:ext uri="{FF2B5EF4-FFF2-40B4-BE49-F238E27FC236}">
                  <a16:creationId xmlns:a16="http://schemas.microsoft.com/office/drawing/2014/main" id="{19A90A7C-95DD-5573-2467-B4FEFF391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41406" y="980728"/>
              <a:ext cx="2448596" cy="2490096"/>
            </a:xfrm>
            <a:prstGeom prst="rect">
              <a:avLst/>
            </a:prstGeom>
            <a:grpFill/>
          </p:spPr>
        </p:pic>
      </p:grpSp>
      <p:sp>
        <p:nvSpPr>
          <p:cNvPr id="448518" name="CasellaDiTesto 1">
            <a:extLst>
              <a:ext uri="{FF2B5EF4-FFF2-40B4-BE49-F238E27FC236}">
                <a16:creationId xmlns:a16="http://schemas.microsoft.com/office/drawing/2014/main" id="{0E8D5381-6C35-CCC3-A441-E1D50A24F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5119688"/>
            <a:ext cx="4954587" cy="5318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none" lIns="100608" tIns="50307" rIns="100608" bIns="50307">
            <a:spAutoFit/>
          </a:bodyPr>
          <a:lstStyle>
            <a:lvl1pPr defTabSz="1004888" eaLnBrk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1004888" eaLnBrk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Times New Roman" panose="02020603050405020304" pitchFamily="18" charset="0"/>
              <a:buNone/>
              <a:defRPr/>
            </a:pPr>
            <a:r>
              <a:rPr lang="en-US" sz="2800" b="1" i="1">
                <a:solidFill>
                  <a:srgbClr val="FFFFFF"/>
                </a:solidFill>
                <a:cs typeface="Arial Unicode MS" pitchFamily="34" charset="-128"/>
              </a:rPr>
              <a:t>Prof. Rodolfo Capanna M.D.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164CAF5-073D-B2A1-1C3E-773A80810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62" y="254976"/>
            <a:ext cx="8104188" cy="10079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lIns="100382" tIns="50194" rIns="100382" bIns="50194" anchor="ctr"/>
          <a:lstStyle/>
          <a:p>
            <a:pPr defTabSz="1003300">
              <a:lnSpc>
                <a:spcPct val="140000"/>
              </a:lnSpc>
              <a:buFont typeface="Times New Roman" panose="02020603050405020304" pitchFamily="18" charset="0"/>
              <a:buNone/>
              <a:defRPr/>
            </a:pP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Crioterapia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nei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tumori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delle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parti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molli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898A7F82-495A-B999-D4CB-0A830432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36538"/>
            <a:ext cx="5108575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131" name="Picture 2">
            <a:extLst>
              <a:ext uri="{FF2B5EF4-FFF2-40B4-BE49-F238E27FC236}">
                <a16:creationId xmlns:a16="http://schemas.microsoft.com/office/drawing/2014/main" id="{BD9D2D4A-30AA-0422-2CEE-B13F49FD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275013"/>
            <a:ext cx="4945063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2" name="CasellaDiTesto 4">
            <a:extLst>
              <a:ext uri="{FF2B5EF4-FFF2-40B4-BE49-F238E27FC236}">
                <a16:creationId xmlns:a16="http://schemas.microsoft.com/office/drawing/2014/main" id="{6A5D1BFD-5F67-007D-59D4-230C4B9B2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1042988"/>
            <a:ext cx="50450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solidFill>
                  <a:schemeClr val="bg1"/>
                </a:solidFill>
                <a:latin typeface="Times New Roman" panose="02020603050405020304" pitchFamily="18" charset="0"/>
              </a:rPr>
              <a:t>Enucleazione periferica del gran dorsale</a:t>
            </a:r>
          </a:p>
        </p:txBody>
      </p:sp>
      <p:sp>
        <p:nvSpPr>
          <p:cNvPr id="48133" name="CasellaDiTesto 6">
            <a:extLst>
              <a:ext uri="{FF2B5EF4-FFF2-40B4-BE49-F238E27FC236}">
                <a16:creationId xmlns:a16="http://schemas.microsoft.com/office/drawing/2014/main" id="{B169C822-647E-8554-7F0A-656212A80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4711700"/>
            <a:ext cx="505936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solidFill>
                  <a:schemeClr val="bg1"/>
                </a:solidFill>
                <a:latin typeface="Times New Roman" panose="02020603050405020304" pitchFamily="18" charset="0"/>
              </a:rPr>
              <a:t>La procedura è resa più semplice dalla solidificazione del muscolo  e dal minimo sanguinamento dai vasi congelati </a:t>
            </a:r>
            <a:endParaRPr lang="it-IT" altLang="it-IT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F5A6B98C-1D21-B85C-2BF1-2B4B516A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12" t="12851" r="18317"/>
          <a:stretch>
            <a:fillRect/>
          </a:stretch>
        </p:blipFill>
        <p:spPr bwMode="auto">
          <a:xfrm>
            <a:off x="-720725" y="611188"/>
            <a:ext cx="6154738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79" name="Picture 2">
            <a:extLst>
              <a:ext uri="{FF2B5EF4-FFF2-40B4-BE49-F238E27FC236}">
                <a16:creationId xmlns:a16="http://schemas.microsoft.com/office/drawing/2014/main" id="{9A3ED00E-BA8A-9665-C342-859729C3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1908175"/>
            <a:ext cx="3806825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0" name="CasellaDiTesto 2">
            <a:extLst>
              <a:ext uri="{FF2B5EF4-FFF2-40B4-BE49-F238E27FC236}">
                <a16:creationId xmlns:a16="http://schemas.microsoft.com/office/drawing/2014/main" id="{72A352F4-1171-C9BB-C2F9-6CD807BF4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4932363"/>
            <a:ext cx="4060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solidFill>
                  <a:schemeClr val="bg1"/>
                </a:solidFill>
              </a:rPr>
              <a:t>Reperto chirurgico </a:t>
            </a:r>
          </a:p>
          <a:p>
            <a:pPr algn="ctr"/>
            <a:r>
              <a:rPr lang="it-IT" altLang="it-IT" sz="2800" b="1">
                <a:solidFill>
                  <a:schemeClr val="bg1"/>
                </a:solidFill>
              </a:rPr>
              <a:t>di resezione </a:t>
            </a:r>
          </a:p>
          <a:p>
            <a:pPr algn="ctr"/>
            <a:r>
              <a:rPr lang="it-IT" altLang="it-IT" sz="2800" b="1">
                <a:solidFill>
                  <a:schemeClr val="bg1"/>
                </a:solidFill>
              </a:rPr>
              <a:t>ed entità</a:t>
            </a:r>
          </a:p>
          <a:p>
            <a:pPr algn="ctr"/>
            <a:r>
              <a:rPr lang="it-IT" altLang="it-IT" sz="2800" b="1">
                <a:solidFill>
                  <a:schemeClr val="bg1"/>
                </a:solidFill>
              </a:rPr>
              <a:t> delle perdite ematiche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51BA812F-1A33-6ED2-7BB0-1A4A656F0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r="23511" b="23227"/>
          <a:stretch>
            <a:fillRect/>
          </a:stretch>
        </p:blipFill>
        <p:spPr bwMode="auto">
          <a:xfrm>
            <a:off x="511175" y="1474788"/>
            <a:ext cx="4529138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227" name="Picture 2">
            <a:extLst>
              <a:ext uri="{FF2B5EF4-FFF2-40B4-BE49-F238E27FC236}">
                <a16:creationId xmlns:a16="http://schemas.microsoft.com/office/drawing/2014/main" id="{751EF4E7-3D7D-76AB-6051-6107CE8C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20998" b="21461"/>
          <a:stretch>
            <a:fillRect/>
          </a:stretch>
        </p:blipFill>
        <p:spPr bwMode="auto">
          <a:xfrm>
            <a:off x="5449888" y="1463675"/>
            <a:ext cx="4103687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2228" name="CasellaDiTesto 4">
            <a:extLst>
              <a:ext uri="{FF2B5EF4-FFF2-40B4-BE49-F238E27FC236}">
                <a16:creationId xmlns:a16="http://schemas.microsoft.com/office/drawing/2014/main" id="{012FD70C-CA42-1E9C-1151-C3DABE338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5435600"/>
            <a:ext cx="5045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solidFill>
                  <a:schemeClr val="bg1"/>
                </a:solidFill>
                <a:latin typeface="Times New Roman" panose="02020603050405020304" pitchFamily="18" charset="0"/>
              </a:rPr>
              <a:t>Controllo RNM a 2 anni con completa guarigione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4DA2BC1-963C-0464-47B7-E2C493295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62" y="254976"/>
            <a:ext cx="8104188" cy="1007939"/>
          </a:xfrm>
          <a:prstGeom prst="rect">
            <a:avLst/>
          </a:prstGeom>
          <a:noFill/>
          <a:ln>
            <a:noFill/>
          </a:ln>
        </p:spPr>
        <p:txBody>
          <a:bodyPr lIns="100382" tIns="50194" rIns="100382" bIns="50194" anchor="ctr"/>
          <a:lstStyle/>
          <a:p>
            <a:pPr defTabSz="1003300">
              <a:lnSpc>
                <a:spcPct val="140000"/>
              </a:lnSpc>
              <a:buFont typeface="Times New Roman" panose="02020603050405020304" pitchFamily="18" charset="0"/>
              <a:buNone/>
              <a:defRPr/>
            </a:pP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Crioterapia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nei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tumori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delle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parti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molli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  <a:cs typeface="Arial Unicode MS" pitchFamily="34" charset="-128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58A3BA-6E9E-C913-166C-10E0C5039597}"/>
              </a:ext>
            </a:extLst>
          </p:cNvPr>
          <p:cNvSpPr txBox="1"/>
          <p:nvPr/>
        </p:nvSpPr>
        <p:spPr>
          <a:xfrm>
            <a:off x="3744168" y="3042416"/>
            <a:ext cx="2036135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chemeClr val="bg1"/>
                </a:solidFill>
              </a:rPr>
              <a:t>Caso 2</a:t>
            </a:r>
          </a:p>
        </p:txBody>
      </p:sp>
    </p:spTree>
    <p:extLst>
      <p:ext uri="{BB962C8B-B14F-4D97-AF65-F5344CB8AC3E}">
        <p14:creationId xmlns:p14="http://schemas.microsoft.com/office/powerpoint/2010/main" val="380231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magine 2" descr="Immagine che contiene fotografia, testo, bottiglia&#10;&#10;Descrizione generata automaticamente">
            <a:extLst>
              <a:ext uri="{FF2B5EF4-FFF2-40B4-BE49-F238E27FC236}">
                <a16:creationId xmlns:a16="http://schemas.microsoft.com/office/drawing/2014/main" id="{36E34370-EF8D-D821-B66C-87B62454B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11459"/>
          <a:stretch>
            <a:fillRect/>
          </a:stretch>
        </p:blipFill>
        <p:spPr bwMode="auto">
          <a:xfrm>
            <a:off x="2443693" y="1217811"/>
            <a:ext cx="3331525" cy="352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Immagine 4" descr="Immagine che contiene fotografia, tavolo, bottiglia, cellulare&#10;&#10;Descrizione generata automaticamente">
            <a:extLst>
              <a:ext uri="{FF2B5EF4-FFF2-40B4-BE49-F238E27FC236}">
                <a16:creationId xmlns:a16="http://schemas.microsoft.com/office/drawing/2014/main" id="{B1187AE7-9A34-0E37-8033-AF168448A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26041" r="37939" b="27917"/>
          <a:stretch/>
        </p:blipFill>
        <p:spPr bwMode="auto">
          <a:xfrm>
            <a:off x="6090254" y="1217811"/>
            <a:ext cx="3715277" cy="351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A6C7C9-6310-BFA3-072A-1BF8C7B24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1" t="41589" r="28630" b="21650"/>
          <a:stretch/>
        </p:blipFill>
        <p:spPr bwMode="auto">
          <a:xfrm rot="10800000">
            <a:off x="369012" y="1217811"/>
            <a:ext cx="1718972" cy="3527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E3EC59-E114-DC32-3601-7C9D32E66C48}"/>
              </a:ext>
            </a:extLst>
          </p:cNvPr>
          <p:cNvSpPr txBox="1"/>
          <p:nvPr/>
        </p:nvSpPr>
        <p:spPr>
          <a:xfrm>
            <a:off x="791840" y="229658"/>
            <a:ext cx="80839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</a:rPr>
              <a:t>MALFORMAZIONE ARTERO VENOSA ( M.A.V.)</a:t>
            </a:r>
          </a:p>
          <a:p>
            <a:pPr algn="ctr"/>
            <a:r>
              <a:rPr lang="it-IT" sz="2800" b="1" dirty="0">
                <a:solidFill>
                  <a:srgbClr val="FFFF00"/>
                </a:solidFill>
              </a:rPr>
              <a:t> PERIFERICA INGRAVESCENTE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89F5CA-E15C-DD99-95DF-ADBF15971A31}"/>
              </a:ext>
            </a:extLst>
          </p:cNvPr>
          <p:cNvSpPr txBox="1"/>
          <p:nvPr/>
        </p:nvSpPr>
        <p:spPr>
          <a:xfrm>
            <a:off x="10235" y="4787949"/>
            <a:ext cx="999183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Paziente che dall’età di 10 anni soffre di MAV aggressiva</a:t>
            </a:r>
          </a:p>
          <a:p>
            <a:r>
              <a:rPr lang="it-IT" sz="2800" b="1" dirty="0">
                <a:solidFill>
                  <a:schemeClr val="bg1"/>
                </a:solidFill>
              </a:rPr>
              <a:t> ingravescente nonostante vari interventi precedenti e</a:t>
            </a:r>
          </a:p>
          <a:p>
            <a:r>
              <a:rPr lang="it-IT" sz="2800" b="1" dirty="0">
                <a:solidFill>
                  <a:schemeClr val="bg1"/>
                </a:solidFill>
              </a:rPr>
              <a:t> ripetute </a:t>
            </a:r>
            <a:r>
              <a:rPr lang="it-IT" sz="2800" b="1" dirty="0" err="1">
                <a:solidFill>
                  <a:schemeClr val="bg1"/>
                </a:solidFill>
              </a:rPr>
              <a:t>embolizzazioni</a:t>
            </a:r>
            <a:r>
              <a:rPr lang="it-IT" sz="2800" b="1" dirty="0">
                <a:solidFill>
                  <a:schemeClr val="bg1"/>
                </a:solidFill>
              </a:rPr>
              <a:t>. </a:t>
            </a:r>
          </a:p>
          <a:p>
            <a:r>
              <a:rPr lang="it-IT" sz="2800" b="1" dirty="0">
                <a:solidFill>
                  <a:schemeClr val="bg1"/>
                </a:solidFill>
              </a:rPr>
              <a:t>All’età di 18 anni si presenta con questa voluminosa </a:t>
            </a:r>
          </a:p>
          <a:p>
            <a:r>
              <a:rPr lang="it-IT" sz="2800" b="1" dirty="0">
                <a:solidFill>
                  <a:schemeClr val="bg1"/>
                </a:solidFill>
              </a:rPr>
              <a:t>massa coinvolgente tutti i muscoli della loggia posteriore</a:t>
            </a:r>
          </a:p>
          <a:p>
            <a:r>
              <a:rPr lang="it-IT" sz="2800" b="1" dirty="0">
                <a:solidFill>
                  <a:schemeClr val="bg1"/>
                </a:solidFill>
              </a:rPr>
              <a:t> della coscia, lo sciatico e la cute sovrastante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Immagine 3">
            <a:extLst>
              <a:ext uri="{FF2B5EF4-FFF2-40B4-BE49-F238E27FC236}">
                <a16:creationId xmlns:a16="http://schemas.microsoft.com/office/drawing/2014/main" id="{E0AFA980-91A5-FFFB-7EAA-5EA9E95F1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5" r="2084" b="4861"/>
          <a:stretch>
            <a:fillRect/>
          </a:stretch>
        </p:blipFill>
        <p:spPr bwMode="auto">
          <a:xfrm>
            <a:off x="121536" y="666989"/>
            <a:ext cx="4342712" cy="541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5EF85B-52F3-CB24-4D0A-9DAC2B3E47F4}"/>
              </a:ext>
            </a:extLst>
          </p:cNvPr>
          <p:cNvSpPr txBox="1"/>
          <p:nvPr/>
        </p:nvSpPr>
        <p:spPr>
          <a:xfrm>
            <a:off x="4271396" y="799853"/>
            <a:ext cx="5737468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Un recente tentativo di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escissione chirurgica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 eseguito in Francia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era abortito sul nascere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per profuso sanguinamento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intraoperatorio.</a:t>
            </a:r>
          </a:p>
          <a:p>
            <a:pPr algn="ctr"/>
            <a:endParaRPr lang="it-IT" sz="2800" b="1" dirty="0">
              <a:solidFill>
                <a:schemeClr val="bg1"/>
              </a:solidFill>
            </a:endParaRP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Erano presenti sanguinamenti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spontanei ripetuti con gravi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shock ipotensivi. </a:t>
            </a:r>
          </a:p>
          <a:p>
            <a:pPr algn="ctr"/>
            <a:endParaRPr lang="it-IT" sz="2800" b="1" dirty="0">
              <a:solidFill>
                <a:schemeClr val="bg1"/>
              </a:solidFill>
            </a:endParaRP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Da notare il calibro dei vasi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della coscia estremamente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dilatati rispetto ai controlaterali 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Immagine 1" descr="Immagine che contiene fotografia&#10;&#10;Descrizione generata automaticamente">
            <a:extLst>
              <a:ext uri="{FF2B5EF4-FFF2-40B4-BE49-F238E27FC236}">
                <a16:creationId xmlns:a16="http://schemas.microsoft.com/office/drawing/2014/main" id="{B27887A7-E69E-505C-521E-9B37D9BE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t="6433" r="15543" b="4337"/>
          <a:stretch>
            <a:fillRect/>
          </a:stretch>
        </p:blipFill>
        <p:spPr bwMode="auto">
          <a:xfrm>
            <a:off x="6995413" y="1907628"/>
            <a:ext cx="2823362" cy="34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778AF8-DD62-B22C-7397-0A7EB6822E4D}"/>
              </a:ext>
            </a:extLst>
          </p:cNvPr>
          <p:cNvSpPr txBox="1"/>
          <p:nvPr/>
        </p:nvSpPr>
        <p:spPr>
          <a:xfrm>
            <a:off x="495638" y="5652045"/>
            <a:ext cx="90893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</a:rPr>
              <a:t>Embolizzazione</a:t>
            </a:r>
            <a:r>
              <a:rPr lang="it-IT" sz="2800" b="1" dirty="0">
                <a:solidFill>
                  <a:schemeClr val="bg1"/>
                </a:solidFill>
              </a:rPr>
              <a:t> preoperatoria  per quanto possibile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di tutti i vasi afferenti alla massa e dei loro shunt e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anastomosi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2D4B29-5223-DC55-B973-FCEBF706B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1" t="12348" r="13087" b="12348"/>
          <a:stretch/>
        </p:blipFill>
        <p:spPr>
          <a:xfrm>
            <a:off x="388035" y="1876671"/>
            <a:ext cx="2755792" cy="34702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E780F0E-8FE9-C6EB-AA2C-FB9BA99E1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7" t="7281" r="14978" b="7281"/>
          <a:stretch/>
        </p:blipFill>
        <p:spPr>
          <a:xfrm>
            <a:off x="3672160" y="495264"/>
            <a:ext cx="3041434" cy="41253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Immagine 3" descr="Immagine che contiene antropode, persona, animale, letto&#10;&#10;Descrizione generata automaticamente">
            <a:extLst>
              <a:ext uri="{FF2B5EF4-FFF2-40B4-BE49-F238E27FC236}">
                <a16:creationId xmlns:a16="http://schemas.microsoft.com/office/drawing/2014/main" id="{C583F40D-30EB-4EE9-48BE-BABC4E1F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t="21750" r="8487" b="20685"/>
          <a:stretch>
            <a:fillRect/>
          </a:stretch>
        </p:blipFill>
        <p:spPr bwMode="auto">
          <a:xfrm>
            <a:off x="611390" y="100644"/>
            <a:ext cx="3373149" cy="353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Immagine 4" descr="Immagine che contiene persona, sedendo, esterni, camera di degenza&#10;&#10;Descrizione generata automaticamente">
            <a:extLst>
              <a:ext uri="{FF2B5EF4-FFF2-40B4-BE49-F238E27FC236}">
                <a16:creationId xmlns:a16="http://schemas.microsoft.com/office/drawing/2014/main" id="{A2EFFDAA-6076-6232-6D53-12DAA6A56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31905" r="15335" b="17204"/>
          <a:stretch>
            <a:fillRect/>
          </a:stretch>
        </p:blipFill>
        <p:spPr bwMode="auto">
          <a:xfrm>
            <a:off x="563415" y="3842092"/>
            <a:ext cx="3540793" cy="340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8A5684-F254-8F93-5A34-A2FA157F9BBB}"/>
              </a:ext>
            </a:extLst>
          </p:cNvPr>
          <p:cNvSpPr txBox="1"/>
          <p:nvPr/>
        </p:nvSpPr>
        <p:spPr>
          <a:xfrm>
            <a:off x="4032200" y="607411"/>
            <a:ext cx="6019597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Approccio multidisciplinare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( chirurgo ortopedico, vascolare,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e plastico).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Per controllare il sanguinamento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intraoperatorio  e permettere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l’isolamento della lesione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furono utilizzate  anche tecniche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intraoperatorie di stop flow, </a:t>
            </a:r>
          </a:p>
          <a:p>
            <a:pPr algn="ctr"/>
            <a:r>
              <a:rPr lang="it-IT" sz="2800" b="1" dirty="0" err="1">
                <a:solidFill>
                  <a:schemeClr val="bg1"/>
                </a:solidFill>
              </a:rPr>
              <a:t>nonchè</a:t>
            </a:r>
            <a:r>
              <a:rPr lang="it-IT" sz="2800" b="1" dirty="0">
                <a:solidFill>
                  <a:schemeClr val="bg1"/>
                </a:solidFill>
              </a:rPr>
              <a:t> il congelamento di aree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della stessa mediante criosonde 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laddove il sanguinamento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risultava più diffuso e meno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facilmente controllabile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con legature vascolari.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5C4CD7A-4790-8C34-7E4D-2E191525B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25637" r="5704" b="32281"/>
          <a:stretch/>
        </p:blipFill>
        <p:spPr>
          <a:xfrm>
            <a:off x="1295896" y="755501"/>
            <a:ext cx="7488832" cy="458992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958661F-CE99-57D7-6E68-7B3DAB45ECC0}"/>
              </a:ext>
            </a:extLst>
          </p:cNvPr>
          <p:cNvSpPr txBox="1"/>
          <p:nvPr/>
        </p:nvSpPr>
        <p:spPr>
          <a:xfrm>
            <a:off x="935856" y="5652045"/>
            <a:ext cx="84369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L’intervento ebbe successo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anche se le perdite ematiche furono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comunque importanti anche se ben compensate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 che contiene acqua&#10;&#10;Descrizione generata automaticamente">
            <a:extLst>
              <a:ext uri="{FF2B5EF4-FFF2-40B4-BE49-F238E27FC236}">
                <a16:creationId xmlns:a16="http://schemas.microsoft.com/office/drawing/2014/main" id="{DD5AE1B5-97C5-AC99-E18F-816DA022C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21788" r="14713" b="10202"/>
          <a:stretch>
            <a:fillRect/>
          </a:stretch>
        </p:blipFill>
        <p:spPr bwMode="auto">
          <a:xfrm>
            <a:off x="287784" y="251445"/>
            <a:ext cx="2870200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6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7EA0A40A-1E23-08E4-8FB0-5076B5F34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9494" r="21768" b="8023"/>
          <a:stretch>
            <a:fillRect/>
          </a:stretch>
        </p:blipFill>
        <p:spPr bwMode="auto">
          <a:xfrm>
            <a:off x="7435973" y="347042"/>
            <a:ext cx="24288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5B08D3-25D7-FCC9-1E15-EA52406D4BE3}"/>
              </a:ext>
            </a:extLst>
          </p:cNvPr>
          <p:cNvSpPr txBox="1"/>
          <p:nvPr/>
        </p:nvSpPr>
        <p:spPr>
          <a:xfrm>
            <a:off x="3290718" y="755501"/>
            <a:ext cx="44165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Asportazione di tutta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la loggia posteriore e di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ampia zona cutanea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F0D912-7F85-1781-7B02-AEAB16595E39}"/>
              </a:ext>
            </a:extLst>
          </p:cNvPr>
          <p:cNvSpPr txBox="1"/>
          <p:nvPr/>
        </p:nvSpPr>
        <p:spPr>
          <a:xfrm>
            <a:off x="1439912" y="6930038"/>
            <a:ext cx="6976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Completo isolamento del nervo sciatico</a:t>
            </a:r>
          </a:p>
        </p:txBody>
      </p:sp>
      <p:pic>
        <p:nvPicPr>
          <p:cNvPr id="82945" name="Immagine 1" descr="Immagine che contiene persona, uomo, esterni, abbigliamento&#10;&#10;Descrizione generata automaticamente">
            <a:extLst>
              <a:ext uri="{FF2B5EF4-FFF2-40B4-BE49-F238E27FC236}">
                <a16:creationId xmlns:a16="http://schemas.microsoft.com/office/drawing/2014/main" id="{7407E354-3976-1063-6BAA-032ED46F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 r="12845"/>
          <a:stretch>
            <a:fillRect/>
          </a:stretch>
        </p:blipFill>
        <p:spPr bwMode="auto">
          <a:xfrm>
            <a:off x="2629979" y="3104358"/>
            <a:ext cx="53340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4DA2BC1-963C-0464-47B7-E2C493295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62" y="254976"/>
            <a:ext cx="8104188" cy="1007939"/>
          </a:xfrm>
          <a:prstGeom prst="rect">
            <a:avLst/>
          </a:prstGeom>
          <a:noFill/>
          <a:ln>
            <a:noFill/>
          </a:ln>
        </p:spPr>
        <p:txBody>
          <a:bodyPr lIns="100382" tIns="50194" rIns="100382" bIns="50194" anchor="ctr"/>
          <a:lstStyle/>
          <a:p>
            <a:pPr defTabSz="1003300">
              <a:lnSpc>
                <a:spcPct val="140000"/>
              </a:lnSpc>
              <a:buFont typeface="Times New Roman" panose="02020603050405020304" pitchFamily="18" charset="0"/>
              <a:buNone/>
              <a:defRPr/>
            </a:pP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Crioterapia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nei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tumori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delle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 parti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Arial Unicode MS" pitchFamily="34" charset="-128"/>
              </a:rPr>
              <a:t>molli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  <a:cs typeface="Arial Unicode MS" pitchFamily="34" charset="-128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58A3BA-6E9E-C913-166C-10E0C5039597}"/>
              </a:ext>
            </a:extLst>
          </p:cNvPr>
          <p:cNvSpPr txBox="1"/>
          <p:nvPr/>
        </p:nvSpPr>
        <p:spPr>
          <a:xfrm>
            <a:off x="3744168" y="3042416"/>
            <a:ext cx="2036135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chemeClr val="bg1"/>
                </a:solidFill>
              </a:rPr>
              <a:t>Caso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Immagine 1" descr="Immagine che contiene persona, camera di degenza, animale, interni&#10;&#10;Descrizione generata automaticamente">
            <a:extLst>
              <a:ext uri="{FF2B5EF4-FFF2-40B4-BE49-F238E27FC236}">
                <a16:creationId xmlns:a16="http://schemas.microsoft.com/office/drawing/2014/main" id="{01605623-05E3-0A4A-7EBF-8E4D08FE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3" t="34306" r="5997"/>
          <a:stretch>
            <a:fillRect/>
          </a:stretch>
        </p:blipFill>
        <p:spPr bwMode="auto">
          <a:xfrm>
            <a:off x="1223888" y="371496"/>
            <a:ext cx="7128792" cy="533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93BD64-3BC7-E96B-7BE7-08C2EA889E9B}"/>
              </a:ext>
            </a:extLst>
          </p:cNvPr>
          <p:cNvSpPr txBox="1"/>
          <p:nvPr/>
        </p:nvSpPr>
        <p:spPr>
          <a:xfrm>
            <a:off x="-183914" y="6138099"/>
            <a:ext cx="10009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A un </a:t>
            </a:r>
            <a:r>
              <a:rPr lang="it-IT" sz="2800" b="1" dirty="0" err="1">
                <a:solidFill>
                  <a:schemeClr val="bg1"/>
                </a:solidFill>
              </a:rPr>
              <a:t>followup</a:t>
            </a:r>
            <a:r>
              <a:rPr lang="it-IT" sz="2800" b="1" dirty="0">
                <a:solidFill>
                  <a:schemeClr val="bg1"/>
                </a:solidFill>
              </a:rPr>
              <a:t> di tre anni  la lesione è sotto controllo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C9EC3A-3447-29AD-3544-25F1AF801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0821" y="1142544"/>
            <a:ext cx="4824538" cy="36184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48F2B20-B02C-03C7-13B0-8AA9F5CA4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25277" y="1133088"/>
            <a:ext cx="4824538" cy="361840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AB7125-8080-C690-1FCE-A56EB22DC087}"/>
              </a:ext>
            </a:extLst>
          </p:cNvPr>
          <p:cNvSpPr txBox="1"/>
          <p:nvPr/>
        </p:nvSpPr>
        <p:spPr>
          <a:xfrm>
            <a:off x="1174195" y="5508029"/>
            <a:ext cx="78511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Buon risultato funzionale ed estetico .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Visibile l’ accesso vascolare </a:t>
            </a:r>
            <a:r>
              <a:rPr lang="it-IT" sz="2800" b="1" dirty="0" err="1">
                <a:solidFill>
                  <a:schemeClr val="bg1"/>
                </a:solidFill>
              </a:rPr>
              <a:t>antero</a:t>
            </a:r>
            <a:r>
              <a:rPr lang="it-IT" sz="2800" b="1" dirty="0">
                <a:solidFill>
                  <a:schemeClr val="bg1"/>
                </a:solidFill>
              </a:rPr>
              <a:t>-mediale,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il lungo accesso posteriore sullo sciatico e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 quello mediale </a:t>
            </a:r>
            <a:r>
              <a:rPr lang="it-IT" sz="2800" b="1" dirty="0" err="1">
                <a:solidFill>
                  <a:schemeClr val="bg1"/>
                </a:solidFill>
              </a:rPr>
              <a:t>adduttorio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82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2" name="Picture 7">
            <a:extLst>
              <a:ext uri="{FF2B5EF4-FFF2-40B4-BE49-F238E27FC236}">
                <a16:creationId xmlns:a16="http://schemas.microsoft.com/office/drawing/2014/main" id="{90AFE32A-5930-1D42-9DD8-A5BC0D9B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93" y="36888"/>
            <a:ext cx="6100238" cy="70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uppo 11">
            <a:extLst>
              <a:ext uri="{FF2B5EF4-FFF2-40B4-BE49-F238E27FC236}">
                <a16:creationId xmlns:a16="http://schemas.microsoft.com/office/drawing/2014/main" id="{B49A707A-B6CD-6FFD-A6AD-5B1C068FA0B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" y="207940"/>
            <a:ext cx="1700927" cy="15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uppo 11">
            <a:extLst>
              <a:ext uri="{FF2B5EF4-FFF2-40B4-BE49-F238E27FC236}">
                <a16:creationId xmlns:a16="http://schemas.microsoft.com/office/drawing/2014/main" id="{EDFA2737-067F-9BF2-4F3C-D82BAEAE124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664" y="207940"/>
            <a:ext cx="1700927" cy="15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52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">
            <a:extLst>
              <a:ext uri="{FF2B5EF4-FFF2-40B4-BE49-F238E27FC236}">
                <a16:creationId xmlns:a16="http://schemas.microsoft.com/office/drawing/2014/main" id="{B2C9A627-3D53-5CC1-1942-1661B971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r="18739" b="2524"/>
          <a:stretch>
            <a:fillRect/>
          </a:stretch>
        </p:blipFill>
        <p:spPr bwMode="auto">
          <a:xfrm>
            <a:off x="276225" y="923925"/>
            <a:ext cx="2312988" cy="4945063"/>
          </a:xfrm>
          <a:prstGeom prst="rect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4" name="Picture 2">
            <a:extLst>
              <a:ext uri="{FF2B5EF4-FFF2-40B4-BE49-F238E27FC236}">
                <a16:creationId xmlns:a16="http://schemas.microsoft.com/office/drawing/2014/main" id="{1A8A4A68-6B29-92ED-537B-5C7A725C3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5" b="2711"/>
          <a:stretch>
            <a:fillRect/>
          </a:stretch>
        </p:blipFill>
        <p:spPr bwMode="auto">
          <a:xfrm>
            <a:off x="3294063" y="922338"/>
            <a:ext cx="2697162" cy="4946650"/>
          </a:xfrm>
          <a:prstGeom prst="rect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5" name="Picture 3">
            <a:extLst>
              <a:ext uri="{FF2B5EF4-FFF2-40B4-BE49-F238E27FC236}">
                <a16:creationId xmlns:a16="http://schemas.microsoft.com/office/drawing/2014/main" id="{6EEFEBD7-E539-930E-7214-742E3B6E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9"/>
          <a:stretch>
            <a:fillRect/>
          </a:stretch>
        </p:blipFill>
        <p:spPr bwMode="auto">
          <a:xfrm>
            <a:off x="6786563" y="922338"/>
            <a:ext cx="2514600" cy="4945062"/>
          </a:xfrm>
          <a:prstGeom prst="rect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16" name="CasellaDiTesto 1">
            <a:extLst>
              <a:ext uri="{FF2B5EF4-FFF2-40B4-BE49-F238E27FC236}">
                <a16:creationId xmlns:a16="http://schemas.microsoft.com/office/drawing/2014/main" id="{52126701-E75F-DF91-97AE-4E1A5CEF0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179388"/>
            <a:ext cx="4994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b="1">
                <a:solidFill>
                  <a:srgbClr val="FFFF00"/>
                </a:solidFill>
              </a:rPr>
              <a:t>SARCOMA PARTI MOLLI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03A60E-1787-B39E-D8AA-D5F39A73502C}"/>
              </a:ext>
            </a:extLst>
          </p:cNvPr>
          <p:cNvSpPr txBox="1"/>
          <p:nvPr/>
        </p:nvSpPr>
        <p:spPr>
          <a:xfrm>
            <a:off x="276225" y="6045200"/>
            <a:ext cx="929005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</a:rPr>
              <a:t>Paziente con voluminoso tumore delle parti molli del quadricipite a contatto del femore senza coinvolgimento dei vasi femorali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">
            <a:extLst>
              <a:ext uri="{FF2B5EF4-FFF2-40B4-BE49-F238E27FC236}">
                <a16:creationId xmlns:a16="http://schemas.microsoft.com/office/drawing/2014/main" id="{E9EBDAB0-3C5D-0601-E60A-BC8434AA8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"/>
          <a:stretch>
            <a:fillRect/>
          </a:stretch>
        </p:blipFill>
        <p:spPr bwMode="auto">
          <a:xfrm>
            <a:off x="4483100" y="287338"/>
            <a:ext cx="3546475" cy="2530475"/>
          </a:xfrm>
          <a:prstGeom prst="rect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2" name="Picture 2">
            <a:extLst>
              <a:ext uri="{FF2B5EF4-FFF2-40B4-BE49-F238E27FC236}">
                <a16:creationId xmlns:a16="http://schemas.microsoft.com/office/drawing/2014/main" id="{34EC4147-01B5-3866-2580-388FA390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5020" r="1746" b="2173"/>
          <a:stretch>
            <a:fillRect/>
          </a:stretch>
        </p:blipFill>
        <p:spPr bwMode="auto">
          <a:xfrm>
            <a:off x="4483100" y="3108325"/>
            <a:ext cx="3546475" cy="2327275"/>
          </a:xfrm>
          <a:prstGeom prst="rect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3" name="Picture 3">
            <a:extLst>
              <a:ext uri="{FF2B5EF4-FFF2-40B4-BE49-F238E27FC236}">
                <a16:creationId xmlns:a16="http://schemas.microsoft.com/office/drawing/2014/main" id="{CD99160B-3829-09CD-A184-29350B44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8553"/>
          <a:stretch>
            <a:fillRect/>
          </a:stretch>
        </p:blipFill>
        <p:spPr bwMode="auto">
          <a:xfrm>
            <a:off x="1295400" y="428625"/>
            <a:ext cx="2535238" cy="4810125"/>
          </a:xfrm>
          <a:prstGeom prst="rect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8D3ED3-582D-B1D0-F713-715168CB37E9}"/>
              </a:ext>
            </a:extLst>
          </p:cNvPr>
          <p:cNvSpPr txBox="1"/>
          <p:nvPr/>
        </p:nvSpPr>
        <p:spPr>
          <a:xfrm>
            <a:off x="503238" y="5435600"/>
            <a:ext cx="9218612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</a:rPr>
              <a:t>la scintigrafia dimostra piccola area di captazione al femore prossimale per probabile interessamento del periostio . Viene programmata  l’asportazione in blocco del quadricipite con il periostio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2">
            <a:extLst>
              <a:ext uri="{FF2B5EF4-FFF2-40B4-BE49-F238E27FC236}">
                <a16:creationId xmlns:a16="http://schemas.microsoft.com/office/drawing/2014/main" id="{E44598F6-6818-3BF3-F03A-12BC013B9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/>
          <a:stretch>
            <a:fillRect/>
          </a:stretch>
        </p:blipFill>
        <p:spPr bwMode="auto">
          <a:xfrm>
            <a:off x="287338" y="1036638"/>
            <a:ext cx="5902325" cy="3887787"/>
          </a:xfrm>
          <a:prstGeom prst="rect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0" name="Picture 3">
            <a:extLst>
              <a:ext uri="{FF2B5EF4-FFF2-40B4-BE49-F238E27FC236}">
                <a16:creationId xmlns:a16="http://schemas.microsoft.com/office/drawing/2014/main" id="{FCB00E2A-DF77-B096-6ABF-3F45F481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r="1839" b="1912"/>
          <a:stretch>
            <a:fillRect/>
          </a:stretch>
        </p:blipFill>
        <p:spPr bwMode="auto">
          <a:xfrm>
            <a:off x="6408738" y="203200"/>
            <a:ext cx="3176587" cy="4729163"/>
          </a:xfrm>
          <a:prstGeom prst="rect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077065-4C5F-8EE3-3DBF-5C29633931D9}"/>
              </a:ext>
            </a:extLst>
          </p:cNvPr>
          <p:cNvSpPr txBox="1"/>
          <p:nvPr/>
        </p:nvSpPr>
        <p:spPr>
          <a:xfrm>
            <a:off x="1008063" y="5003800"/>
            <a:ext cx="7777162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FontTx/>
              <a:buAutoNum type="alphaLcParenR"/>
              <a:defRPr/>
            </a:pPr>
            <a:r>
              <a:rPr lang="it-IT" alt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</a:rPr>
              <a:t>Campo operatorio al termine della escissione.  Il femore è completamente privato del suo periostio. Viene eseguita trasposizione dei flessori pro estensori </a:t>
            </a:r>
          </a:p>
          <a:p>
            <a:pPr>
              <a:defRPr/>
            </a:pPr>
            <a:r>
              <a:rPr lang="it-IT" alt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</a:rPr>
              <a:t>b)  Pezzo operatorio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CD52B21D-FEE4-776E-B6EB-E6F90F89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/>
          <a:stretch>
            <a:fillRect/>
          </a:stretch>
        </p:blipFill>
        <p:spPr bwMode="auto">
          <a:xfrm>
            <a:off x="1655763" y="611188"/>
            <a:ext cx="7454900" cy="4787900"/>
          </a:xfrm>
          <a:prstGeom prst="rect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720F5F-23C9-EBDA-45A0-8BB9C1F82884}"/>
              </a:ext>
            </a:extLst>
          </p:cNvPr>
          <p:cNvSpPr txBox="1"/>
          <p:nvPr/>
        </p:nvSpPr>
        <p:spPr>
          <a:xfrm>
            <a:off x="1439863" y="5651500"/>
            <a:ext cx="7561262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</a:rPr>
              <a:t>La superfice corticale nella zona di captazione scintigrafica  viene devitalizzata mediante </a:t>
            </a:r>
            <a:r>
              <a:rPr lang="it-IT" altLang="it-IT" sz="28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</a:rPr>
              <a:t>criotrattamento</a:t>
            </a:r>
            <a:r>
              <a:rPr lang="it-IT" alt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</a:rPr>
              <a:t> con sonda piatta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2">
            <a:extLst>
              <a:ext uri="{FF2B5EF4-FFF2-40B4-BE49-F238E27FC236}">
                <a16:creationId xmlns:a16="http://schemas.microsoft.com/office/drawing/2014/main" id="{934E1998-01F1-9CF6-E644-4CB3CD77D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r="6241" b="6677"/>
          <a:stretch>
            <a:fillRect/>
          </a:stretch>
        </p:blipFill>
        <p:spPr bwMode="auto">
          <a:xfrm>
            <a:off x="1447800" y="250825"/>
            <a:ext cx="2960688" cy="4968875"/>
          </a:xfrm>
          <a:prstGeom prst="rect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6" name="Picture 2">
            <a:extLst>
              <a:ext uri="{FF2B5EF4-FFF2-40B4-BE49-F238E27FC236}">
                <a16:creationId xmlns:a16="http://schemas.microsoft.com/office/drawing/2014/main" id="{E7463F8F-9F1E-772B-BF7D-8E258311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"/>
          <a:stretch>
            <a:fillRect/>
          </a:stretch>
        </p:blipFill>
        <p:spPr bwMode="auto">
          <a:xfrm>
            <a:off x="5256213" y="250825"/>
            <a:ext cx="3403600" cy="4968875"/>
          </a:xfrm>
          <a:prstGeom prst="rect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8A39B0-0C85-8DA3-30D8-D7F5D9A2C8E5}"/>
              </a:ext>
            </a:extLst>
          </p:cNvPr>
          <p:cNvSpPr txBox="1"/>
          <p:nvPr/>
        </p:nvSpPr>
        <p:spPr>
          <a:xfrm>
            <a:off x="331788" y="5245100"/>
            <a:ext cx="9417050" cy="2246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Poiché il rischio di frattura </a:t>
            </a:r>
            <a:r>
              <a:rPr lang="it-IT" sz="28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postirradiazione</a:t>
            </a:r>
            <a:r>
              <a:rPr 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è raro se </a:t>
            </a:r>
          </a:p>
          <a:p>
            <a:pPr algn="ctr">
              <a:defRPr/>
            </a:pPr>
            <a:r>
              <a:rPr 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il periostio è conservato, cresce al 9 % se è asportato </a:t>
            </a:r>
          </a:p>
          <a:p>
            <a:pPr algn="ctr">
              <a:defRPr/>
            </a:pPr>
            <a:r>
              <a:rPr 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per meno di 20 cm ed è notevole (36 %) nei casi di </a:t>
            </a:r>
          </a:p>
          <a:p>
            <a:pPr algn="ctr">
              <a:defRPr/>
            </a:pPr>
            <a:r>
              <a:rPr 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asportazione oltre 20 cm ,la paziente  eseguì </a:t>
            </a:r>
          </a:p>
          <a:p>
            <a:pPr algn="ctr">
              <a:defRPr/>
            </a:pPr>
            <a:r>
              <a:rPr lang="it-IT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osteosintesi preventiva con chiodo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2549783C-3E93-A562-8388-50EE48C8F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24414" r="40398" b="12589"/>
          <a:stretch>
            <a:fillRect/>
          </a:stretch>
        </p:blipFill>
        <p:spPr bwMode="auto">
          <a:xfrm>
            <a:off x="6719888" y="3894138"/>
            <a:ext cx="3360737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5" name="Picture 2">
            <a:extLst>
              <a:ext uri="{FF2B5EF4-FFF2-40B4-BE49-F238E27FC236}">
                <a16:creationId xmlns:a16="http://schemas.microsoft.com/office/drawing/2014/main" id="{A8A639B6-46AB-9D7E-BCBB-F104FFD44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6682" r="30063" b="3125"/>
          <a:stretch>
            <a:fillRect/>
          </a:stretch>
        </p:blipFill>
        <p:spPr bwMode="auto">
          <a:xfrm>
            <a:off x="7162800" y="827088"/>
            <a:ext cx="2757488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6" name="Picture 3">
            <a:extLst>
              <a:ext uri="{FF2B5EF4-FFF2-40B4-BE49-F238E27FC236}">
                <a16:creationId xmlns:a16="http://schemas.microsoft.com/office/drawing/2014/main" id="{1B855A6F-5F9E-CCEA-8082-02E76DF6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7" t="4709" r="27847" b="5708"/>
          <a:stretch>
            <a:fillRect/>
          </a:stretch>
        </p:blipFill>
        <p:spPr bwMode="auto">
          <a:xfrm>
            <a:off x="128588" y="639763"/>
            <a:ext cx="236061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7" name="Picture 4">
            <a:extLst>
              <a:ext uri="{FF2B5EF4-FFF2-40B4-BE49-F238E27FC236}">
                <a16:creationId xmlns:a16="http://schemas.microsoft.com/office/drawing/2014/main" id="{8AEAD0EB-21EB-B25F-3E98-45FC34950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7" t="30492" r="36507" b="6509"/>
          <a:stretch>
            <a:fillRect/>
          </a:stretch>
        </p:blipFill>
        <p:spPr bwMode="auto">
          <a:xfrm>
            <a:off x="4010025" y="3824288"/>
            <a:ext cx="24701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8" name="Picture 5">
            <a:extLst>
              <a:ext uri="{FF2B5EF4-FFF2-40B4-BE49-F238E27FC236}">
                <a16:creationId xmlns:a16="http://schemas.microsoft.com/office/drawing/2014/main" id="{56585BCC-23C5-8997-A2D6-4747D5C2F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2" t="33267" r="28596" b="3125"/>
          <a:stretch>
            <a:fillRect/>
          </a:stretch>
        </p:blipFill>
        <p:spPr bwMode="auto">
          <a:xfrm>
            <a:off x="203200" y="3851275"/>
            <a:ext cx="339725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9" name="Text Box 6">
            <a:extLst>
              <a:ext uri="{FF2B5EF4-FFF2-40B4-BE49-F238E27FC236}">
                <a16:creationId xmlns:a16="http://schemas.microsoft.com/office/drawing/2014/main" id="{56DD3ABA-DAAD-4D08-A445-084C877A0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0"/>
            <a:ext cx="56038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2200"/>
              </a:spcBef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it-IT" altLang="it-IT" sz="4400" b="1">
                <a:solidFill>
                  <a:srgbClr val="FFFF00"/>
                </a:solidFill>
                <a:latin typeface="Times New Roman" panose="02020603050405020304" pitchFamily="18" charset="0"/>
              </a:rPr>
              <a:t>Angioma muscolare </a:t>
            </a:r>
            <a:r>
              <a:rPr lang="it-IT" altLang="it-IT" sz="3600" b="1">
                <a:solidFill>
                  <a:srgbClr val="FFFF00"/>
                </a:solidFill>
                <a:latin typeface="Times New Roman" panose="02020603050405020304" pitchFamily="18" charset="0"/>
              </a:rPr>
              <a:t>(MAV)</a:t>
            </a:r>
          </a:p>
        </p:txBody>
      </p:sp>
      <p:sp>
        <p:nvSpPr>
          <p:cNvPr id="44040" name="CasellaDiTesto 9">
            <a:extLst>
              <a:ext uri="{FF2B5EF4-FFF2-40B4-BE49-F238E27FC236}">
                <a16:creationId xmlns:a16="http://schemas.microsoft.com/office/drawing/2014/main" id="{626CEA6F-632F-1B0A-5E12-AAC129033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3597275"/>
            <a:ext cx="5045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>
                <a:latin typeface="Times New Roman" panose="02020603050405020304" pitchFamily="18" charset="0"/>
              </a:rPr>
              <a:t>Esteso angioma muscolare della parete toracica</a:t>
            </a:r>
          </a:p>
        </p:txBody>
      </p:sp>
      <p:sp>
        <p:nvSpPr>
          <p:cNvPr id="44041" name="CasellaDiTesto 2">
            <a:extLst>
              <a:ext uri="{FF2B5EF4-FFF2-40B4-BE49-F238E27FC236}">
                <a16:creationId xmlns:a16="http://schemas.microsoft.com/office/drawing/2014/main" id="{ADDECC02-EE6F-06AD-AB0E-C562DCCFE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1835150"/>
            <a:ext cx="4813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Coinvolto tutto il gran dorsale</a:t>
            </a:r>
          </a:p>
          <a:p>
            <a:pPr algn="ctr"/>
            <a:r>
              <a:rPr lang="it-IT" altLang="it-IT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evidente</a:t>
            </a:r>
          </a:p>
          <a:p>
            <a:pPr algn="ctr"/>
            <a:r>
              <a:rPr lang="it-IT" altLang="it-IT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ipervascolarizzazione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B00DF269-9B58-DB33-5CD5-E9827BA2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23850"/>
            <a:ext cx="48514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083" name="Picture 1">
            <a:extLst>
              <a:ext uri="{FF2B5EF4-FFF2-40B4-BE49-F238E27FC236}">
                <a16:creationId xmlns:a16="http://schemas.microsoft.com/office/drawing/2014/main" id="{B747E1FF-18A7-64DC-B53D-245704C45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760788"/>
            <a:ext cx="49022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084" name="Picture 2">
            <a:extLst>
              <a:ext uri="{FF2B5EF4-FFF2-40B4-BE49-F238E27FC236}">
                <a16:creationId xmlns:a16="http://schemas.microsoft.com/office/drawing/2014/main" id="{D319C56F-7932-6EA8-3780-EE84DA39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0063"/>
          <a:stretch>
            <a:fillRect/>
          </a:stretch>
        </p:blipFill>
        <p:spPr bwMode="auto">
          <a:xfrm>
            <a:off x="5761038" y="684213"/>
            <a:ext cx="38163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5" name="CasellaDiTesto 5">
            <a:extLst>
              <a:ext uri="{FF2B5EF4-FFF2-40B4-BE49-F238E27FC236}">
                <a16:creationId xmlns:a16="http://schemas.microsoft.com/office/drawing/2014/main" id="{96DDF818-00BB-1451-FB35-BFA6DBD38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53013"/>
            <a:ext cx="504507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solidFill>
                  <a:schemeClr val="bg1"/>
                </a:solidFill>
                <a:latin typeface="Times New Roman" panose="02020603050405020304" pitchFamily="18" charset="0"/>
              </a:rPr>
              <a:t>Inserimento delle sonde e solidificazione della massa neoplastica</a:t>
            </a:r>
            <a:endParaRPr lang="it-IT" altLang="it-IT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9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-109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-109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6311</TotalTime>
  <Words>696</Words>
  <Application>Microsoft Macintosh PowerPoint</Application>
  <PresentationFormat>Personalizzato</PresentationFormat>
  <Paragraphs>106</Paragraphs>
  <Slides>22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Arial</vt:lpstr>
      <vt:lpstr>Times New Roman</vt:lpstr>
      <vt:lpstr>19_Tema di Office</vt:lpstr>
      <vt:lpstr>6_Struttura predefinita</vt:lpstr>
      <vt:lpstr>72_Tema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DEGLI STUDI DI FIRENZE Corso di laurea specialistica in Medicina e Chirurgia (classe 46/S) Dipartimento di Scienze Chirurgiche e Specialistiche</dc:title>
  <dc:creator>Enrico Capanna</dc:creator>
  <cp:lastModifiedBy>Rodolfo Capanna</cp:lastModifiedBy>
  <cp:revision>354</cp:revision>
  <cp:lastPrinted>1601-01-01T00:00:00Z</cp:lastPrinted>
  <dcterms:created xsi:type="dcterms:W3CDTF">2013-05-20T19:56:11Z</dcterms:created>
  <dcterms:modified xsi:type="dcterms:W3CDTF">2022-09-07T07:36:26Z</dcterms:modified>
</cp:coreProperties>
</file>